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87" r:id="rId2"/>
    <p:sldId id="293" r:id="rId3"/>
    <p:sldId id="294" r:id="rId4"/>
    <p:sldId id="260" r:id="rId5"/>
    <p:sldId id="281" r:id="rId6"/>
    <p:sldId id="280" r:id="rId7"/>
    <p:sldId id="282" r:id="rId8"/>
    <p:sldId id="279" r:id="rId9"/>
    <p:sldId id="272" r:id="rId10"/>
    <p:sldId id="292" r:id="rId11"/>
    <p:sldId id="256" r:id="rId12"/>
    <p:sldId id="268" r:id="rId13"/>
    <p:sldId id="273" r:id="rId14"/>
    <p:sldId id="269" r:id="rId15"/>
    <p:sldId id="274" r:id="rId16"/>
    <p:sldId id="262" r:id="rId17"/>
    <p:sldId id="285" r:id="rId18"/>
    <p:sldId id="286" r:id="rId19"/>
    <p:sldId id="284" r:id="rId20"/>
    <p:sldId id="263" r:id="rId21"/>
    <p:sldId id="270" r:id="rId22"/>
    <p:sldId id="264" r:id="rId23"/>
    <p:sldId id="275" r:id="rId24"/>
    <p:sldId id="261" r:id="rId25"/>
    <p:sldId id="295" r:id="rId26"/>
    <p:sldId id="290" r:id="rId27"/>
    <p:sldId id="265" r:id="rId28"/>
    <p:sldId id="266" r:id="rId29"/>
    <p:sldId id="276" r:id="rId30"/>
    <p:sldId id="277" r:id="rId31"/>
    <p:sldId id="288" r:id="rId32"/>
    <p:sldId id="300" r:id="rId33"/>
    <p:sldId id="301" r:id="rId34"/>
    <p:sldId id="299" r:id="rId35"/>
    <p:sldId id="296" r:id="rId36"/>
    <p:sldId id="298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80" d="100"/>
          <a:sy n="80" d="100"/>
        </p:scale>
        <p:origin x="44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020D6B-0D3E-4759-9A1C-0A8015C0304D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DCCFC-98DA-45BA-B95F-EA11814D11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358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825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193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59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41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952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02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7968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651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234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587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475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C6DA-D570-45F0-BC67-5B80717FACBE}" type="datetimeFigureOut">
              <a:rPr kumimoji="1" lang="ja-JP" altLang="en-US" smtClean="0"/>
              <a:t>2023/5/9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F5E9C-6D87-46BB-BC2D-E768420DA9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45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F4061F-5A55-405D-97CA-9D3BC7210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490" y="337271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sz="6000" b="1" dirty="0"/>
              <a:t>資料の調べ方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32C8C8B-FF9F-4CC6-9BDF-41C1C6BA7453}"/>
              </a:ext>
            </a:extLst>
          </p:cNvPr>
          <p:cNvSpPr txBox="1"/>
          <p:nvPr/>
        </p:nvSpPr>
        <p:spPr>
          <a:xfrm rot="681911">
            <a:off x="2991554" y="5374294"/>
            <a:ext cx="35702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b="1" dirty="0"/>
              <a:t>中央値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3569A5A-42E2-46B1-98F3-15AA9C89C048}"/>
              </a:ext>
            </a:extLst>
          </p:cNvPr>
          <p:cNvSpPr txBox="1"/>
          <p:nvPr/>
        </p:nvSpPr>
        <p:spPr>
          <a:xfrm rot="20850828">
            <a:off x="4304942" y="2604352"/>
            <a:ext cx="326243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0" b="1" dirty="0"/>
              <a:t>最頻値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F877298-96FB-46C4-A722-B3DC37DDBB88}"/>
              </a:ext>
            </a:extLst>
          </p:cNvPr>
          <p:cNvSpPr txBox="1"/>
          <p:nvPr/>
        </p:nvSpPr>
        <p:spPr>
          <a:xfrm rot="21093302">
            <a:off x="789977" y="2646120"/>
            <a:ext cx="35702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b="1" dirty="0"/>
              <a:t>平均値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68BA9F74-AC07-45C1-837E-B63DF0B36AE3}"/>
              </a:ext>
            </a:extLst>
          </p:cNvPr>
          <p:cNvSpPr txBox="1">
            <a:spLocks/>
          </p:cNvSpPr>
          <p:nvPr/>
        </p:nvSpPr>
        <p:spPr>
          <a:xfrm>
            <a:off x="808725" y="1182006"/>
            <a:ext cx="42673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7100" b="1" dirty="0"/>
              <a:t>(</a:t>
            </a:r>
            <a:r>
              <a:rPr lang="ja-JP" altLang="en-US" sz="6000" b="1" dirty="0"/>
              <a:t>資料の見方</a:t>
            </a:r>
            <a:r>
              <a:rPr lang="en-US" altLang="ja-JP" sz="7800" b="1" dirty="0"/>
              <a:t>)</a:t>
            </a:r>
            <a:endParaRPr lang="ja-JP" altLang="en-US" sz="60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CA632FC-4E42-4667-B1FC-E2373E2996B3}"/>
              </a:ext>
            </a:extLst>
          </p:cNvPr>
          <p:cNvGrpSpPr/>
          <p:nvPr/>
        </p:nvGrpSpPr>
        <p:grpSpPr>
          <a:xfrm>
            <a:off x="251460" y="3914623"/>
            <a:ext cx="9511665" cy="1456025"/>
            <a:chOff x="251460" y="3581308"/>
            <a:chExt cx="11689080" cy="1789339"/>
          </a:xfrm>
        </p:grpSpPr>
        <p:pic>
          <p:nvPicPr>
            <p:cNvPr id="91" name="図 90">
              <a:extLst>
                <a:ext uri="{FF2B5EF4-FFF2-40B4-BE49-F238E27FC236}">
                  <a16:creationId xmlns:a16="http://schemas.microsoft.com/office/drawing/2014/main" id="{534B5E35-29B3-494F-A280-8641655BC9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460" y="4486727"/>
              <a:ext cx="11689080" cy="883920"/>
            </a:xfrm>
            <a:prstGeom prst="rect">
              <a:avLst/>
            </a:prstGeom>
          </p:spPr>
        </p:pic>
        <p:sp>
          <p:nvSpPr>
            <p:cNvPr id="92" name="テキスト ボックス 91">
              <a:extLst>
                <a:ext uri="{FF2B5EF4-FFF2-40B4-BE49-F238E27FC236}">
                  <a16:creationId xmlns:a16="http://schemas.microsoft.com/office/drawing/2014/main" id="{183417B3-7B65-4BD4-9903-28636544FD4D}"/>
                </a:ext>
              </a:extLst>
            </p:cNvPr>
            <p:cNvSpPr txBox="1"/>
            <p:nvPr/>
          </p:nvSpPr>
          <p:spPr>
            <a:xfrm>
              <a:off x="5447489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①</a:t>
              </a:r>
            </a:p>
          </p:txBody>
        </p:sp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2CC607D3-475C-4D73-8E7C-018DFD635B2B}"/>
                </a:ext>
              </a:extLst>
            </p:cNvPr>
            <p:cNvSpPr txBox="1"/>
            <p:nvPr/>
          </p:nvSpPr>
          <p:spPr>
            <a:xfrm>
              <a:off x="5760708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⑫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532312B0-2B60-47F2-9704-BCAC0B0DB312}"/>
                </a:ext>
              </a:extLst>
            </p:cNvPr>
            <p:cNvSpPr txBox="1"/>
            <p:nvPr/>
          </p:nvSpPr>
          <p:spPr>
            <a:xfrm>
              <a:off x="8233274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⑭</a:t>
              </a:r>
            </a:p>
          </p:txBody>
        </p:sp>
        <p:sp>
          <p:nvSpPr>
            <p:cNvPr id="95" name="テキスト ボックス 94">
              <a:extLst>
                <a:ext uri="{FF2B5EF4-FFF2-40B4-BE49-F238E27FC236}">
                  <a16:creationId xmlns:a16="http://schemas.microsoft.com/office/drawing/2014/main" id="{C2659541-B53E-4299-8C41-976E1B29C25E}"/>
                </a:ext>
              </a:extLst>
            </p:cNvPr>
            <p:cNvSpPr txBox="1"/>
            <p:nvPr/>
          </p:nvSpPr>
          <p:spPr>
            <a:xfrm>
              <a:off x="4333355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⑮</a:t>
              </a:r>
            </a:p>
          </p:txBody>
        </p:sp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AFFB3EC7-6353-48AB-9ABB-9F350CDECA89}"/>
                </a:ext>
              </a:extLst>
            </p:cNvPr>
            <p:cNvSpPr txBox="1"/>
            <p:nvPr/>
          </p:nvSpPr>
          <p:spPr>
            <a:xfrm>
              <a:off x="5750583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㉒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446FFAFF-3F92-4B2F-8BCA-D851A18951A3}"/>
                </a:ext>
              </a:extLst>
            </p:cNvPr>
            <p:cNvSpPr txBox="1"/>
            <p:nvPr/>
          </p:nvSpPr>
          <p:spPr>
            <a:xfrm>
              <a:off x="7693005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㉓</a:t>
              </a:r>
            </a:p>
          </p:txBody>
        </p:sp>
        <p:sp>
          <p:nvSpPr>
            <p:cNvPr id="98" name="テキスト ボックス 97">
              <a:extLst>
                <a:ext uri="{FF2B5EF4-FFF2-40B4-BE49-F238E27FC236}">
                  <a16:creationId xmlns:a16="http://schemas.microsoft.com/office/drawing/2014/main" id="{367C24EA-FA67-4FC2-804F-0B394F22BB1E}"/>
                </a:ext>
              </a:extLst>
            </p:cNvPr>
            <p:cNvSpPr txBox="1"/>
            <p:nvPr/>
          </p:nvSpPr>
          <p:spPr>
            <a:xfrm>
              <a:off x="1504588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㉔</a:t>
              </a:r>
            </a:p>
          </p:txBody>
        </p:sp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ACD9576A-C8DB-41ED-9B4B-B4FEF49333F4}"/>
                </a:ext>
              </a:extLst>
            </p:cNvPr>
            <p:cNvSpPr txBox="1"/>
            <p:nvPr/>
          </p:nvSpPr>
          <p:spPr>
            <a:xfrm>
              <a:off x="5155370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㉕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1D54D489-A450-48BA-8406-E1EB14836EF9}"/>
                </a:ext>
              </a:extLst>
            </p:cNvPr>
            <p:cNvSpPr txBox="1"/>
            <p:nvPr/>
          </p:nvSpPr>
          <p:spPr>
            <a:xfrm>
              <a:off x="4625474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⑪</a:t>
              </a:r>
            </a:p>
          </p:txBody>
        </p:sp>
        <p:sp>
          <p:nvSpPr>
            <p:cNvPr id="101" name="テキスト ボックス 100">
              <a:extLst>
                <a:ext uri="{FF2B5EF4-FFF2-40B4-BE49-F238E27FC236}">
                  <a16:creationId xmlns:a16="http://schemas.microsoft.com/office/drawing/2014/main" id="{8C139088-FE31-432F-A83F-4BF357D1627B}"/>
                </a:ext>
              </a:extLst>
            </p:cNvPr>
            <p:cNvSpPr txBox="1"/>
            <p:nvPr/>
          </p:nvSpPr>
          <p:spPr>
            <a:xfrm>
              <a:off x="3507032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③</a:t>
              </a:r>
            </a:p>
          </p:txBody>
        </p:sp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5ECE5EC0-F6B2-415D-9745-6B6EA71743ED}"/>
                </a:ext>
              </a:extLst>
            </p:cNvPr>
            <p:cNvSpPr txBox="1"/>
            <p:nvPr/>
          </p:nvSpPr>
          <p:spPr>
            <a:xfrm>
              <a:off x="2628940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⑤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7B19D509-6DAE-4BB1-A747-16373571242A}"/>
                </a:ext>
              </a:extLst>
            </p:cNvPr>
            <p:cNvSpPr txBox="1"/>
            <p:nvPr/>
          </p:nvSpPr>
          <p:spPr>
            <a:xfrm>
              <a:off x="6864717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⑥</a:t>
              </a:r>
            </a:p>
          </p:txBody>
        </p:sp>
        <p:sp>
          <p:nvSpPr>
            <p:cNvPr id="104" name="テキスト ボックス 103">
              <a:extLst>
                <a:ext uri="{FF2B5EF4-FFF2-40B4-BE49-F238E27FC236}">
                  <a16:creationId xmlns:a16="http://schemas.microsoft.com/office/drawing/2014/main" id="{0230CE37-245A-41D8-A5FB-9DFB8BF113CD}"/>
                </a:ext>
              </a:extLst>
            </p:cNvPr>
            <p:cNvSpPr txBox="1"/>
            <p:nvPr/>
          </p:nvSpPr>
          <p:spPr>
            <a:xfrm>
              <a:off x="6854592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⑬</a:t>
              </a:r>
            </a:p>
          </p:txBody>
        </p:sp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418F7801-DE6F-4F25-B0AC-2AAB1DCA13FF}"/>
                </a:ext>
              </a:extLst>
            </p:cNvPr>
            <p:cNvSpPr txBox="1"/>
            <p:nvPr/>
          </p:nvSpPr>
          <p:spPr>
            <a:xfrm>
              <a:off x="4041236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④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A6C42E42-E8AF-45DF-9DCC-C70CD57638D8}"/>
                </a:ext>
              </a:extLst>
            </p:cNvPr>
            <p:cNvSpPr txBox="1"/>
            <p:nvPr/>
          </p:nvSpPr>
          <p:spPr>
            <a:xfrm>
              <a:off x="2634983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②</a:t>
              </a:r>
            </a:p>
          </p:txBody>
        </p:sp>
        <p:sp>
          <p:nvSpPr>
            <p:cNvPr id="107" name="テキスト ボックス 106">
              <a:extLst>
                <a:ext uri="{FF2B5EF4-FFF2-40B4-BE49-F238E27FC236}">
                  <a16:creationId xmlns:a16="http://schemas.microsoft.com/office/drawing/2014/main" id="{C61D1226-114D-4796-80C2-87D13F2F6F37}"/>
                </a:ext>
              </a:extLst>
            </p:cNvPr>
            <p:cNvSpPr txBox="1"/>
            <p:nvPr/>
          </p:nvSpPr>
          <p:spPr>
            <a:xfrm>
              <a:off x="7718500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⑰</a:t>
              </a:r>
            </a:p>
          </p:txBody>
        </p:sp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C5A1822E-E90D-41BC-ABF0-E0104662017A}"/>
                </a:ext>
              </a:extLst>
            </p:cNvPr>
            <p:cNvSpPr txBox="1"/>
            <p:nvPr/>
          </p:nvSpPr>
          <p:spPr>
            <a:xfrm>
              <a:off x="7156604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⑲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0A0C0ECD-D164-47EE-BB1D-59910720172B}"/>
                </a:ext>
              </a:extLst>
            </p:cNvPr>
            <p:cNvSpPr txBox="1"/>
            <p:nvPr/>
          </p:nvSpPr>
          <p:spPr>
            <a:xfrm>
              <a:off x="6261683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⑳</a:t>
              </a:r>
            </a:p>
          </p:txBody>
        </p:sp>
        <p:sp>
          <p:nvSpPr>
            <p:cNvPr id="110" name="テキスト ボックス 109">
              <a:extLst>
                <a:ext uri="{FF2B5EF4-FFF2-40B4-BE49-F238E27FC236}">
                  <a16:creationId xmlns:a16="http://schemas.microsoft.com/office/drawing/2014/main" id="{DD301FC3-5AE2-4528-BC44-FE8D065F5664}"/>
                </a:ext>
              </a:extLst>
            </p:cNvPr>
            <p:cNvSpPr txBox="1"/>
            <p:nvPr/>
          </p:nvSpPr>
          <p:spPr>
            <a:xfrm>
              <a:off x="3519895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⑯</a:t>
              </a:r>
            </a:p>
          </p:txBody>
        </p:sp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21C8355B-A9B1-4AB1-93A9-967EBC333352}"/>
                </a:ext>
              </a:extLst>
            </p:cNvPr>
            <p:cNvSpPr txBox="1"/>
            <p:nvPr/>
          </p:nvSpPr>
          <p:spPr>
            <a:xfrm>
              <a:off x="2943528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⑧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4FECC340-29F5-4007-92DB-B03D41E9FD4C}"/>
                </a:ext>
              </a:extLst>
            </p:cNvPr>
            <p:cNvSpPr txBox="1"/>
            <p:nvPr/>
          </p:nvSpPr>
          <p:spPr>
            <a:xfrm>
              <a:off x="9362597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⑩</a:t>
              </a:r>
            </a:p>
          </p:txBody>
        </p:sp>
        <p:sp>
          <p:nvSpPr>
            <p:cNvPr id="113" name="テキスト ボックス 112">
              <a:extLst>
                <a:ext uri="{FF2B5EF4-FFF2-40B4-BE49-F238E27FC236}">
                  <a16:creationId xmlns:a16="http://schemas.microsoft.com/office/drawing/2014/main" id="{98322D72-8FAA-484F-B75C-0F29D8644E6C}"/>
                </a:ext>
              </a:extLst>
            </p:cNvPr>
            <p:cNvSpPr txBox="1"/>
            <p:nvPr/>
          </p:nvSpPr>
          <p:spPr>
            <a:xfrm>
              <a:off x="5145245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㉑</a:t>
              </a:r>
            </a:p>
          </p:txBody>
        </p:sp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AE081966-DF2B-4F8F-85C1-792E9C6896D8}"/>
                </a:ext>
              </a:extLst>
            </p:cNvPr>
            <p:cNvSpPr txBox="1"/>
            <p:nvPr/>
          </p:nvSpPr>
          <p:spPr>
            <a:xfrm>
              <a:off x="1820789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⑱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79C0EB94-7B48-4218-A87D-8DB60156B62C}"/>
                </a:ext>
              </a:extLst>
            </p:cNvPr>
            <p:cNvSpPr txBox="1"/>
            <p:nvPr/>
          </p:nvSpPr>
          <p:spPr>
            <a:xfrm>
              <a:off x="7437123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⑨</a:t>
              </a:r>
            </a:p>
          </p:txBody>
        </p:sp>
        <p:sp>
          <p:nvSpPr>
            <p:cNvPr id="116" name="テキスト ボックス 115">
              <a:extLst>
                <a:ext uri="{FF2B5EF4-FFF2-40B4-BE49-F238E27FC236}">
                  <a16:creationId xmlns:a16="http://schemas.microsoft.com/office/drawing/2014/main" id="{59535071-37EE-4808-82CB-E8381356E630}"/>
                </a:ext>
              </a:extLst>
            </p:cNvPr>
            <p:cNvSpPr txBox="1"/>
            <p:nvPr/>
          </p:nvSpPr>
          <p:spPr>
            <a:xfrm>
              <a:off x="5447489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⑦</a:t>
              </a:r>
            </a:p>
          </p:txBody>
        </p:sp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647C09CB-8B93-46D7-BB59-EBBE39C32CCD}"/>
                </a:ext>
              </a:extLst>
            </p:cNvPr>
            <p:cNvSpPr txBox="1"/>
            <p:nvPr/>
          </p:nvSpPr>
          <p:spPr>
            <a:xfrm>
              <a:off x="3224510" y="4196833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㉖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25E265C1-FAA2-4F16-89C2-F591EA53680D}"/>
                </a:ext>
              </a:extLst>
            </p:cNvPr>
            <p:cNvSpPr txBox="1"/>
            <p:nvPr/>
          </p:nvSpPr>
          <p:spPr>
            <a:xfrm>
              <a:off x="4624565" y="3894581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㉗</a:t>
              </a:r>
            </a:p>
          </p:txBody>
        </p:sp>
        <p:sp>
          <p:nvSpPr>
            <p:cNvPr id="119" name="テキスト ボックス 118">
              <a:extLst>
                <a:ext uri="{FF2B5EF4-FFF2-40B4-BE49-F238E27FC236}">
                  <a16:creationId xmlns:a16="http://schemas.microsoft.com/office/drawing/2014/main" id="{0DC456BA-5931-45EE-9202-98EA7C5DE263}"/>
                </a:ext>
              </a:extLst>
            </p:cNvPr>
            <p:cNvSpPr txBox="1"/>
            <p:nvPr/>
          </p:nvSpPr>
          <p:spPr>
            <a:xfrm>
              <a:off x="5164378" y="3581308"/>
              <a:ext cx="4667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200" b="1" dirty="0"/>
                <a:t>㉘</a:t>
              </a:r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524F070-1CEF-4D94-A680-3715FC1D73AF}"/>
              </a:ext>
            </a:extLst>
          </p:cNvPr>
          <p:cNvSpPr txBox="1"/>
          <p:nvPr/>
        </p:nvSpPr>
        <p:spPr>
          <a:xfrm rot="489839">
            <a:off x="5922334" y="847612"/>
            <a:ext cx="526297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 dirty="0"/>
              <a:t>ヒストグラム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E03E350C-0714-408B-A18D-96E9A6BE989E}"/>
              </a:ext>
            </a:extLst>
          </p:cNvPr>
          <p:cNvSpPr txBox="1"/>
          <p:nvPr/>
        </p:nvSpPr>
        <p:spPr>
          <a:xfrm>
            <a:off x="9103103" y="6642556"/>
            <a:ext cx="22621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/>
              <a:t>Copyright(C) </a:t>
            </a:r>
            <a:r>
              <a:rPr kumimoji="1" lang="ja-JP" altLang="en-US" sz="800" dirty="0"/>
              <a:t>どらニャンドリル </a:t>
            </a:r>
            <a:r>
              <a:rPr kumimoji="1" lang="en-US" altLang="ja-JP" sz="800" dirty="0"/>
              <a:t>All Rights Reserved. 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41239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35" grpId="0"/>
      <p:bldP spid="20" grpId="0"/>
      <p:bldP spid="2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9C32A-C6A2-42FD-A11C-6FF7BB98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40824" y="2759960"/>
            <a:ext cx="2760118" cy="1139987"/>
          </a:xfrm>
        </p:spPr>
        <p:txBody>
          <a:bodyPr>
            <a:normAutofit/>
          </a:bodyPr>
          <a:lstStyle/>
          <a:p>
            <a:r>
              <a:rPr kumimoji="1" lang="ja-JP" altLang="en-US" b="1" dirty="0"/>
              <a:t>最頻値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119" y="2637223"/>
            <a:ext cx="2262278" cy="466109"/>
          </a:xfrm>
        </p:spPr>
        <p:txBody>
          <a:bodyPr/>
          <a:lstStyle/>
          <a:p>
            <a:r>
              <a:rPr kumimoji="1" lang="ja-JP" altLang="en-US" dirty="0"/>
              <a:t>さいひんち</a:t>
            </a:r>
            <a:endParaRPr kumimoji="1" lang="en-US" altLang="ja-JP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261E1F8-5625-4EA3-AFE0-23E5B39DE5C8}"/>
              </a:ext>
            </a:extLst>
          </p:cNvPr>
          <p:cNvSpPr txBox="1">
            <a:spLocks/>
          </p:cNvSpPr>
          <p:nvPr/>
        </p:nvSpPr>
        <p:spPr>
          <a:xfrm>
            <a:off x="659973" y="878690"/>
            <a:ext cx="8409213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算数で言う代表値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8004521B-285B-45A9-808A-326D98E90B49}"/>
              </a:ext>
            </a:extLst>
          </p:cNvPr>
          <p:cNvSpPr txBox="1">
            <a:spLocks/>
          </p:cNvSpPr>
          <p:nvPr/>
        </p:nvSpPr>
        <p:spPr>
          <a:xfrm>
            <a:off x="1206429" y="2762795"/>
            <a:ext cx="3131331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平均値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D9BDFF7B-9A69-45D7-A042-D20ADC3AE82D}"/>
              </a:ext>
            </a:extLst>
          </p:cNvPr>
          <p:cNvSpPr txBox="1">
            <a:spLocks/>
          </p:cNvSpPr>
          <p:nvPr/>
        </p:nvSpPr>
        <p:spPr>
          <a:xfrm>
            <a:off x="4510186" y="2759960"/>
            <a:ext cx="2587398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/>
              <a:t>中央値</a:t>
            </a: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4434B8E4-5562-44E2-99D9-FF9AF67BE7A6}"/>
              </a:ext>
            </a:extLst>
          </p:cNvPr>
          <p:cNvSpPr txBox="1">
            <a:spLocks/>
          </p:cNvSpPr>
          <p:nvPr/>
        </p:nvSpPr>
        <p:spPr>
          <a:xfrm>
            <a:off x="4449519" y="2637223"/>
            <a:ext cx="23638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ちゅうおうち</a:t>
            </a:r>
            <a:endParaRPr lang="en-US" altLang="ja-JP" dirty="0"/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A4EA12B9-038C-4F06-91AE-BCE1122CC42E}"/>
              </a:ext>
            </a:extLst>
          </p:cNvPr>
          <p:cNvSpPr txBox="1">
            <a:spLocks/>
          </p:cNvSpPr>
          <p:nvPr/>
        </p:nvSpPr>
        <p:spPr>
          <a:xfrm>
            <a:off x="1681595" y="2595267"/>
            <a:ext cx="218099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へいきんち</a:t>
            </a:r>
            <a:endParaRPr lang="en-US" altLang="ja-JP" dirty="0"/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3A887250-635B-451F-A8E3-04C267896BD2}"/>
              </a:ext>
            </a:extLst>
          </p:cNvPr>
          <p:cNvSpPr txBox="1">
            <a:spLocks/>
          </p:cNvSpPr>
          <p:nvPr/>
        </p:nvSpPr>
        <p:spPr>
          <a:xfrm>
            <a:off x="5102448" y="4455410"/>
            <a:ext cx="4308251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/>
              <a:t>最頻値　とは</a:t>
            </a: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D5392030-7F15-4FFF-A3A6-CF7E43EA2281}"/>
              </a:ext>
            </a:extLst>
          </p:cNvPr>
          <p:cNvSpPr txBox="1">
            <a:spLocks/>
          </p:cNvSpPr>
          <p:nvPr/>
        </p:nvSpPr>
        <p:spPr>
          <a:xfrm>
            <a:off x="5116744" y="4332673"/>
            <a:ext cx="22622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/>
              <a:t>さいひんち</a:t>
            </a:r>
            <a:endParaRPr lang="en-US" altLang="ja-JP" dirty="0"/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779F840-F31B-41D9-8FFA-214981E64694}"/>
              </a:ext>
            </a:extLst>
          </p:cNvPr>
          <p:cNvSpPr txBox="1">
            <a:spLocks/>
          </p:cNvSpPr>
          <p:nvPr/>
        </p:nvSpPr>
        <p:spPr>
          <a:xfrm>
            <a:off x="2271811" y="4455410"/>
            <a:ext cx="2587398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/>
              <a:t>中央値</a:t>
            </a:r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3BB275D3-D186-4400-861D-3C0361D8F73E}"/>
              </a:ext>
            </a:extLst>
          </p:cNvPr>
          <p:cNvSpPr txBox="1">
            <a:spLocks/>
          </p:cNvSpPr>
          <p:nvPr/>
        </p:nvSpPr>
        <p:spPr>
          <a:xfrm>
            <a:off x="2211144" y="4332673"/>
            <a:ext cx="23638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ちゅうおうち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6094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15" grpId="0"/>
      <p:bldP spid="16" grpId="0"/>
      <p:bldP spid="17" grpId="0"/>
      <p:bldP spid="18" grpId="0"/>
      <p:bldP spid="11" grpId="0"/>
      <p:bldP spid="12" grpId="0" build="p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9C32A-C6A2-42FD-A11C-6FF7BB98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00" y="437703"/>
            <a:ext cx="2562808" cy="638149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/>
              <a:t>平均値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680" y="190653"/>
            <a:ext cx="2562808" cy="494101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へいきんち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1A51823-A696-437A-AF69-69E3B14AFC15}"/>
              </a:ext>
            </a:extLst>
          </p:cNvPr>
          <p:cNvSpPr txBox="1"/>
          <p:nvPr/>
        </p:nvSpPr>
        <p:spPr>
          <a:xfrm>
            <a:off x="2310348" y="5333466"/>
            <a:ext cx="75713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それぞれの組の平均値は　</a:t>
            </a:r>
            <a:endParaRPr kumimoji="1" lang="ja-JP" altLang="en-US" sz="40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C0550BD-A819-4F21-83AE-FB34FF93F742}"/>
              </a:ext>
            </a:extLst>
          </p:cNvPr>
          <p:cNvSpPr txBox="1"/>
          <p:nvPr/>
        </p:nvSpPr>
        <p:spPr>
          <a:xfrm>
            <a:off x="3827066" y="4225471"/>
            <a:ext cx="772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4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40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0AA6588-25AA-4E3F-8978-8F506A457D1F}"/>
              </a:ext>
            </a:extLst>
          </p:cNvPr>
          <p:cNvSpPr txBox="1"/>
          <p:nvPr/>
        </p:nvSpPr>
        <p:spPr>
          <a:xfrm>
            <a:off x="3739702" y="2778223"/>
            <a:ext cx="7903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 </a:t>
            </a:r>
            <a:endParaRPr kumimoji="1" lang="ja-JP" altLang="en-US" sz="4000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25DFBA4-0569-41C2-8CC3-2F021D10C8E3}"/>
              </a:ext>
            </a:extLst>
          </p:cNvPr>
          <p:cNvSpPr txBox="1"/>
          <p:nvPr/>
        </p:nvSpPr>
        <p:spPr>
          <a:xfrm>
            <a:off x="689551" y="3718792"/>
            <a:ext cx="3241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組　　</a:t>
            </a:r>
            <a:r>
              <a:rPr kumimoji="1" lang="en-US" altLang="ja-JP" sz="3600" dirty="0"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人</a:t>
            </a:r>
            <a:endParaRPr kumimoji="1" lang="ja-JP" altLang="en-US" sz="3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6731317-3E1D-4E8B-9C19-97D47B10FEF7}"/>
              </a:ext>
            </a:extLst>
          </p:cNvPr>
          <p:cNvSpPr txBox="1"/>
          <p:nvPr/>
        </p:nvSpPr>
        <p:spPr>
          <a:xfrm>
            <a:off x="689551" y="2269493"/>
            <a:ext cx="3241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さくら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組　</a:t>
            </a:r>
            <a:r>
              <a:rPr kumimoji="1" lang="en-US" altLang="ja-JP" sz="3600" dirty="0"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人</a:t>
            </a:r>
            <a:endParaRPr kumimoji="1" lang="en-US" altLang="ja-JP" sz="36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79E80E-4A12-4C16-A133-C5D66A17ED5A}"/>
              </a:ext>
            </a:extLst>
          </p:cNvPr>
          <p:cNvSpPr txBox="1"/>
          <p:nvPr/>
        </p:nvSpPr>
        <p:spPr>
          <a:xfrm>
            <a:off x="456194" y="1130720"/>
            <a:ext cx="116749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どらニャン保育園　さくら組とばら組で体重測定をしました。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平均値をだしてみましょう。　</a:t>
            </a:r>
            <a:endParaRPr kumimoji="1" lang="ja-JP" altLang="en-US" sz="32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6C237C-1B2C-4BEE-ACAC-9B492720DA1B}"/>
              </a:ext>
            </a:extLst>
          </p:cNvPr>
          <p:cNvSpPr txBox="1"/>
          <p:nvPr/>
        </p:nvSpPr>
        <p:spPr>
          <a:xfrm>
            <a:off x="1873062" y="4305418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単位</a:t>
            </a:r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B0BD8-A15A-4230-B506-65EE13829036}"/>
              </a:ext>
            </a:extLst>
          </p:cNvPr>
          <p:cNvSpPr txBox="1"/>
          <p:nvPr/>
        </p:nvSpPr>
        <p:spPr>
          <a:xfrm>
            <a:off x="1947736" y="2856119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単位</a:t>
            </a:r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</a:p>
        </p:txBody>
      </p:sp>
    </p:spTree>
    <p:extLst>
      <p:ext uri="{BB962C8B-B14F-4D97-AF65-F5344CB8AC3E}">
        <p14:creationId xmlns:p14="http://schemas.microsoft.com/office/powerpoint/2010/main" val="287095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5" grpId="0"/>
      <p:bldP spid="17" grpId="0"/>
      <p:bldP spid="21" grpId="0"/>
      <p:bldP spid="23" grpId="0"/>
      <p:bldP spid="4" grpId="0"/>
      <p:bldP spid="5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25DFBA4-0569-41C2-8CC3-2F021D10C8E3}"/>
              </a:ext>
            </a:extLst>
          </p:cNvPr>
          <p:cNvSpPr txBox="1"/>
          <p:nvPr/>
        </p:nvSpPr>
        <p:spPr>
          <a:xfrm>
            <a:off x="388140" y="1902826"/>
            <a:ext cx="3241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組　　</a:t>
            </a:r>
            <a:r>
              <a:rPr kumimoji="1" lang="en-US" altLang="ja-JP" sz="3600" dirty="0"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人</a:t>
            </a:r>
            <a:endParaRPr kumimoji="1" lang="ja-JP" altLang="en-US" sz="3600" dirty="0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6731317-3E1D-4E8B-9C19-97D47B10FEF7}"/>
              </a:ext>
            </a:extLst>
          </p:cNvPr>
          <p:cNvSpPr txBox="1"/>
          <p:nvPr/>
        </p:nvSpPr>
        <p:spPr>
          <a:xfrm>
            <a:off x="388141" y="320193"/>
            <a:ext cx="32415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さくら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組　</a:t>
            </a:r>
            <a:r>
              <a:rPr kumimoji="1" lang="en-US" altLang="ja-JP" sz="3600" dirty="0"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人</a:t>
            </a:r>
            <a:endParaRPr kumimoji="1" lang="en-US" altLang="ja-JP" sz="36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6C237C-1B2C-4BEE-ACAC-9B492720DA1B}"/>
              </a:ext>
            </a:extLst>
          </p:cNvPr>
          <p:cNvSpPr txBox="1"/>
          <p:nvPr/>
        </p:nvSpPr>
        <p:spPr>
          <a:xfrm>
            <a:off x="4690523" y="1929940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単位</a:t>
            </a:r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B0BD8-A15A-4230-B506-65EE13829036}"/>
              </a:ext>
            </a:extLst>
          </p:cNvPr>
          <p:cNvSpPr txBox="1"/>
          <p:nvPr/>
        </p:nvSpPr>
        <p:spPr>
          <a:xfrm>
            <a:off x="4616108" y="354635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単位</a:t>
            </a:r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29921D5-0E92-4BBA-98A2-9EE404EC043E}"/>
              </a:ext>
            </a:extLst>
          </p:cNvPr>
          <p:cNvSpPr txBox="1"/>
          <p:nvPr/>
        </p:nvSpPr>
        <p:spPr>
          <a:xfrm>
            <a:off x="0" y="2687144"/>
            <a:ext cx="120693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（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 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r>
              <a:rPr lang="en-US" altLang="ja-JP" sz="4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÷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＝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endParaRPr kumimoji="1" lang="ja-JP" altLang="en-US" sz="44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0E830F3-3279-4236-91F9-3038EFD71AB4}"/>
              </a:ext>
            </a:extLst>
          </p:cNvPr>
          <p:cNvSpPr txBox="1"/>
          <p:nvPr/>
        </p:nvSpPr>
        <p:spPr>
          <a:xfrm>
            <a:off x="0" y="1101582"/>
            <a:ext cx="120693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（ </a:t>
            </a:r>
            <a:r>
              <a:rPr lang="en-US" altLang="ja-JP" sz="4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＋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 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r>
              <a:rPr lang="en-US" altLang="ja-JP" sz="4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÷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lang="ja-JP" altLang="en-US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＝</a:t>
            </a:r>
            <a:r>
              <a:rPr lang="en-US" altLang="ja-JP" sz="4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endParaRPr kumimoji="1" lang="ja-JP" altLang="en-US" sz="44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DC71AE-B025-455E-A241-6F9B83BCF047}"/>
              </a:ext>
            </a:extLst>
          </p:cNvPr>
          <p:cNvSpPr txBox="1"/>
          <p:nvPr/>
        </p:nvSpPr>
        <p:spPr>
          <a:xfrm>
            <a:off x="2174414" y="4131913"/>
            <a:ext cx="2441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さくら</a:t>
            </a:r>
            <a:r>
              <a:rPr kumimoji="1"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en-US" altLang="ja-JP" sz="44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57DF13-97AD-4A53-92E4-60BBE8B0F0FA}"/>
              </a:ext>
            </a:extLst>
          </p:cNvPr>
          <p:cNvSpPr txBox="1"/>
          <p:nvPr/>
        </p:nvSpPr>
        <p:spPr>
          <a:xfrm>
            <a:off x="7276838" y="4131914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44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E41B49C-60BD-4551-8FC3-31ED112A226F}"/>
              </a:ext>
            </a:extLst>
          </p:cNvPr>
          <p:cNvSpPr txBox="1"/>
          <p:nvPr/>
        </p:nvSpPr>
        <p:spPr>
          <a:xfrm>
            <a:off x="1135843" y="4901355"/>
            <a:ext cx="4126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平均値　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43A165C-90C3-424F-8852-34CAFF830BC6}"/>
              </a:ext>
            </a:extLst>
          </p:cNvPr>
          <p:cNvSpPr txBox="1"/>
          <p:nvPr/>
        </p:nvSpPr>
        <p:spPr>
          <a:xfrm>
            <a:off x="6034665" y="4958013"/>
            <a:ext cx="41264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平均値　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19kg</a:t>
            </a:r>
          </a:p>
        </p:txBody>
      </p:sp>
    </p:spTree>
    <p:extLst>
      <p:ext uri="{BB962C8B-B14F-4D97-AF65-F5344CB8AC3E}">
        <p14:creationId xmlns:p14="http://schemas.microsoft.com/office/powerpoint/2010/main" val="413177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5" grpId="0"/>
      <p:bldP spid="6" grpId="0"/>
      <p:bldP spid="12" grpId="0"/>
      <p:bldP spid="13" grpId="0"/>
      <p:bldP spid="14" grpId="0"/>
      <p:bldP spid="16" grpId="0"/>
      <p:bldP spid="27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9C32A-C6A2-42FD-A11C-6FF7BB98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698" y="238005"/>
            <a:ext cx="2562808" cy="638149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/>
              <a:t>平均値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178" y="-9045"/>
            <a:ext cx="2562808" cy="494101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へいきんち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CABC69-7F3B-402E-A131-B86DF6DB074B}"/>
              </a:ext>
            </a:extLst>
          </p:cNvPr>
          <p:cNvSpPr txBox="1"/>
          <p:nvPr/>
        </p:nvSpPr>
        <p:spPr>
          <a:xfrm>
            <a:off x="753052" y="2289077"/>
            <a:ext cx="1090555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en-US" altLang="ja-JP" sz="4400" dirty="0"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en-US" altLang="ja-JP" sz="4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  <a:r>
              <a:rPr lang="ja-JP" altLang="en-US" sz="4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のさくらちゃんは，平均だ。</a:t>
            </a:r>
            <a:endParaRPr lang="en-US" altLang="ja-JP" sz="44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4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さくらちゃんは，ふつうだ　標準だ。」</a:t>
            </a:r>
            <a:endParaRPr kumimoji="1" lang="ja-JP" altLang="en-US" sz="44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E274F4F-91B4-49E4-B268-4A694996F3B7}"/>
              </a:ext>
            </a:extLst>
          </p:cNvPr>
          <p:cNvSpPr txBox="1"/>
          <p:nvPr/>
        </p:nvSpPr>
        <p:spPr>
          <a:xfrm>
            <a:off x="3349565" y="1491858"/>
            <a:ext cx="54489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さくら組の平均値　</a:t>
            </a:r>
            <a:r>
              <a:rPr lang="en-US" altLang="ja-JP" sz="36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  <a:endParaRPr kumimoji="1" lang="ja-JP" altLang="en-US" sz="36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79696A3-32F5-47BE-9120-2454A1EFFF3B}"/>
              </a:ext>
            </a:extLst>
          </p:cNvPr>
          <p:cNvSpPr txBox="1"/>
          <p:nvPr/>
        </p:nvSpPr>
        <p:spPr>
          <a:xfrm>
            <a:off x="532326" y="951030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さくら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9CC7CF2-0E63-4DDE-825B-9579F09867C8}"/>
              </a:ext>
            </a:extLst>
          </p:cNvPr>
          <p:cNvSpPr/>
          <p:nvPr/>
        </p:nvSpPr>
        <p:spPr>
          <a:xfrm>
            <a:off x="2550366" y="485056"/>
            <a:ext cx="8259874" cy="1537714"/>
          </a:xfrm>
          <a:prstGeom prst="roundRect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652EF6-06BF-4B98-A690-092563478147}"/>
              </a:ext>
            </a:extLst>
          </p:cNvPr>
          <p:cNvSpPr txBox="1"/>
          <p:nvPr/>
        </p:nvSpPr>
        <p:spPr>
          <a:xfrm>
            <a:off x="2731121" y="788518"/>
            <a:ext cx="772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endParaRPr kumimoji="1" lang="ja-JP" altLang="en-US" sz="40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5321F8C-9CFC-48D7-94CD-908D3722FDA9}"/>
              </a:ext>
            </a:extLst>
          </p:cNvPr>
          <p:cNvSpPr txBox="1"/>
          <p:nvPr/>
        </p:nvSpPr>
        <p:spPr>
          <a:xfrm>
            <a:off x="532326" y="3907203"/>
            <a:ext cx="114666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さくら組は</a:t>
            </a:r>
            <a:r>
              <a:rPr kumimoji="1" lang="en-US" altLang="ja-JP" sz="40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が平均値で　これは</a:t>
            </a:r>
            <a:endParaRPr kumimoji="1"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endParaRPr kumimoji="1"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　　</a:t>
            </a:r>
            <a:r>
              <a:rPr kumimoji="1"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さくら組の「代表値」と言える。</a:t>
            </a:r>
            <a:endParaRPr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2295DFE-842C-4786-8ACE-AC9640F38019}"/>
              </a:ext>
            </a:extLst>
          </p:cNvPr>
          <p:cNvSpPr/>
          <p:nvPr/>
        </p:nvSpPr>
        <p:spPr>
          <a:xfrm>
            <a:off x="6240749" y="751718"/>
            <a:ext cx="709142" cy="709142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206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/>
      <p:bldP spid="37" grpId="0"/>
      <p:bldP spid="7" grpId="0" animBg="1"/>
      <p:bldP spid="12" grpId="0"/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9C32A-C6A2-42FD-A11C-6FF7BB98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698" y="238005"/>
            <a:ext cx="2562808" cy="638149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/>
              <a:t>平均値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178" y="-9045"/>
            <a:ext cx="2562808" cy="494101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へいきんち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58EC54-4F57-4976-8E5C-1369E74CCE01}"/>
              </a:ext>
            </a:extLst>
          </p:cNvPr>
          <p:cNvSpPr txBox="1"/>
          <p:nvPr/>
        </p:nvSpPr>
        <p:spPr>
          <a:xfrm>
            <a:off x="865126" y="1915635"/>
            <a:ext cx="112049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en-US" altLang="ja-JP" sz="4000" dirty="0"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en-US" altLang="ja-JP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の ばらちゃんは　平均だ。でも・・・　</a:t>
            </a:r>
            <a:endParaRPr kumimoji="1" lang="ja-JP" altLang="en-US" sz="40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3E58F9-D5EB-4A09-8C3E-5E5DBB36950C}"/>
              </a:ext>
            </a:extLst>
          </p:cNvPr>
          <p:cNvSpPr txBox="1"/>
          <p:nvPr/>
        </p:nvSpPr>
        <p:spPr>
          <a:xfrm>
            <a:off x="4023616" y="1240951"/>
            <a:ext cx="3385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ばら組の平均値　</a:t>
            </a:r>
            <a:r>
              <a:rPr lang="en-US" altLang="ja-JP" sz="2400" dirty="0">
                <a:latin typeface="Meiryo" panose="020B0604030504040204" pitchFamily="50" charset="-128"/>
                <a:ea typeface="Meiryo" panose="020B0604030504040204" pitchFamily="50" charset="-128"/>
              </a:rPr>
              <a:t>19kg</a:t>
            </a:r>
            <a:endParaRPr kumimoji="1" lang="ja-JP" altLang="en-US" sz="2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D49144E-23E2-4DD4-9FD9-555B8D82FA76}"/>
              </a:ext>
            </a:extLst>
          </p:cNvPr>
          <p:cNvSpPr txBox="1"/>
          <p:nvPr/>
        </p:nvSpPr>
        <p:spPr>
          <a:xfrm>
            <a:off x="254178" y="3549773"/>
            <a:ext cx="118159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平均値 </a:t>
            </a:r>
            <a:r>
              <a:rPr kumimoji="1" lang="en-US" altLang="ja-JP" sz="4000" dirty="0">
                <a:latin typeface="Meiryo" panose="020B0604030504040204" pitchFamily="50" charset="-128"/>
                <a:ea typeface="Meiryo" panose="020B0604030504040204" pitchFamily="50" charset="-128"/>
              </a:rPr>
              <a:t>19kg</a:t>
            </a:r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は　ばら組の「</a:t>
            </a:r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代表値」と言えない！</a:t>
            </a:r>
            <a:endParaRPr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28DE87-C3A9-4414-969C-DD7A08244DDD}"/>
              </a:ext>
            </a:extLst>
          </p:cNvPr>
          <p:cNvSpPr txBox="1"/>
          <p:nvPr/>
        </p:nvSpPr>
        <p:spPr>
          <a:xfrm>
            <a:off x="2308479" y="2623521"/>
            <a:ext cx="8336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en-US" altLang="ja-JP" sz="4000" dirty="0"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人中　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後ろから</a:t>
            </a:r>
            <a:r>
              <a:rPr lang="en-US" altLang="ja-JP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番目だ。？」</a:t>
            </a:r>
            <a:endParaRPr kumimoji="1" lang="ja-JP" altLang="en-US" sz="40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6D05E34-B344-4D31-862E-FD6D87A7EEE1}"/>
              </a:ext>
            </a:extLst>
          </p:cNvPr>
          <p:cNvSpPr txBox="1"/>
          <p:nvPr/>
        </p:nvSpPr>
        <p:spPr>
          <a:xfrm>
            <a:off x="978305" y="94045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8FE344E-4FA3-4E69-8B2D-90A7484CD79B}"/>
              </a:ext>
            </a:extLst>
          </p:cNvPr>
          <p:cNvSpPr txBox="1"/>
          <p:nvPr/>
        </p:nvSpPr>
        <p:spPr>
          <a:xfrm>
            <a:off x="1474452" y="5947433"/>
            <a:ext cx="8947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こんなときは　</a:t>
            </a:r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平均値＝代表値 と言えない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FED4E3E-9DAB-4F50-B06E-743CE8892508}"/>
              </a:ext>
            </a:extLst>
          </p:cNvPr>
          <p:cNvSpPr/>
          <p:nvPr/>
        </p:nvSpPr>
        <p:spPr>
          <a:xfrm>
            <a:off x="2989986" y="238005"/>
            <a:ext cx="8440014" cy="151179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66B338-9E68-4C94-87EA-58DE41E6B722}"/>
              </a:ext>
            </a:extLst>
          </p:cNvPr>
          <p:cNvSpPr txBox="1"/>
          <p:nvPr/>
        </p:nvSpPr>
        <p:spPr>
          <a:xfrm>
            <a:off x="3185028" y="544494"/>
            <a:ext cx="756489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40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ja-JP" altLang="en-US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0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4000" dirty="0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9115477-B544-4097-B84B-33DA6B7F96F9}"/>
              </a:ext>
            </a:extLst>
          </p:cNvPr>
          <p:cNvSpPr/>
          <p:nvPr/>
        </p:nvSpPr>
        <p:spPr>
          <a:xfrm>
            <a:off x="8815444" y="390934"/>
            <a:ext cx="876913" cy="876913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爆発: 8 pt 23">
            <a:extLst>
              <a:ext uri="{FF2B5EF4-FFF2-40B4-BE49-F238E27FC236}">
                <a16:creationId xmlns:a16="http://schemas.microsoft.com/office/drawing/2014/main" id="{A0F43728-A0E1-49C9-8561-BFC4B84EB1BB}"/>
              </a:ext>
            </a:extLst>
          </p:cNvPr>
          <p:cNvSpPr/>
          <p:nvPr/>
        </p:nvSpPr>
        <p:spPr>
          <a:xfrm>
            <a:off x="9672837" y="191446"/>
            <a:ext cx="1295412" cy="1295412"/>
          </a:xfrm>
          <a:prstGeom prst="irregularSeal1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894053A-9DDD-4777-B0E7-73F191A2A1C4}"/>
              </a:ext>
            </a:extLst>
          </p:cNvPr>
          <p:cNvSpPr txBox="1"/>
          <p:nvPr/>
        </p:nvSpPr>
        <p:spPr>
          <a:xfrm>
            <a:off x="375298" y="4476026"/>
            <a:ext cx="2998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ばら組の中に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C702BD4-8BD2-4C41-8F8D-E5572C8649A6}"/>
              </a:ext>
            </a:extLst>
          </p:cNvPr>
          <p:cNvSpPr txBox="1"/>
          <p:nvPr/>
        </p:nvSpPr>
        <p:spPr>
          <a:xfrm>
            <a:off x="3204926" y="4732485"/>
            <a:ext cx="61621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大きくはずれた値　</a:t>
            </a:r>
            <a:r>
              <a:rPr kumimoji="1" lang="en-US" altLang="ja-JP" sz="4400" dirty="0">
                <a:latin typeface="Meiryo" panose="020B0604030504040204" pitchFamily="50" charset="-128"/>
                <a:ea typeface="Meiryo" panose="020B0604030504040204" pitchFamily="50" charset="-128"/>
              </a:rPr>
              <a:t>37 </a:t>
            </a:r>
            <a:endParaRPr lang="en-US" altLang="ja-JP" sz="44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C1A04FEB-BCF0-4D17-A9EF-D8158F7DD60D}"/>
              </a:ext>
            </a:extLst>
          </p:cNvPr>
          <p:cNvSpPr txBox="1"/>
          <p:nvPr/>
        </p:nvSpPr>
        <p:spPr>
          <a:xfrm>
            <a:off x="9419424" y="4917151"/>
            <a:ext cx="27359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があるからだ。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7F92538-A919-4853-986A-D2A4AB5C2333}"/>
              </a:ext>
            </a:extLst>
          </p:cNvPr>
          <p:cNvSpPr/>
          <p:nvPr/>
        </p:nvSpPr>
        <p:spPr>
          <a:xfrm>
            <a:off x="3215508" y="4536150"/>
            <a:ext cx="6162172" cy="11435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A31B3D98-27DE-4244-B341-F6ECA0F8990D}"/>
              </a:ext>
            </a:extLst>
          </p:cNvPr>
          <p:cNvGrpSpPr/>
          <p:nvPr/>
        </p:nvGrpSpPr>
        <p:grpSpPr>
          <a:xfrm>
            <a:off x="5520538" y="5715170"/>
            <a:ext cx="1124336" cy="1017037"/>
            <a:chOff x="9895117" y="3340359"/>
            <a:chExt cx="1124336" cy="1017037"/>
          </a:xfrm>
        </p:grpSpPr>
        <p:cxnSp>
          <p:nvCxnSpPr>
            <p:cNvPr id="19" name="直線コネクタ 18">
              <a:extLst>
                <a:ext uri="{FF2B5EF4-FFF2-40B4-BE49-F238E27FC236}">
                  <a16:creationId xmlns:a16="http://schemas.microsoft.com/office/drawing/2014/main" id="{5FE76A89-14B9-4027-944F-A4F3BB629708}"/>
                </a:ext>
              </a:extLst>
            </p:cNvPr>
            <p:cNvCxnSpPr/>
            <p:nvPr/>
          </p:nvCxnSpPr>
          <p:spPr>
            <a:xfrm flipH="1">
              <a:off x="10038185" y="3340359"/>
              <a:ext cx="813317" cy="10170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5E3609F-4D1E-45EF-9336-DA6300D85FF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95117" y="3443302"/>
              <a:ext cx="1124336" cy="9140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6ABE3A59-4BE0-4BDC-88B3-65C5BC1D16F6}"/>
              </a:ext>
            </a:extLst>
          </p:cNvPr>
          <p:cNvSpPr/>
          <p:nvPr/>
        </p:nvSpPr>
        <p:spPr>
          <a:xfrm>
            <a:off x="9367098" y="3510153"/>
            <a:ext cx="2647950" cy="74179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32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9" grpId="0"/>
      <p:bldP spid="31" grpId="0"/>
      <p:bldP spid="33" grpId="0"/>
      <p:bldP spid="35" grpId="0"/>
      <p:bldP spid="40" grpId="0"/>
      <p:bldP spid="8" grpId="0" animBg="1"/>
      <p:bldP spid="11" grpId="0"/>
      <p:bldP spid="16" grpId="0" animBg="1"/>
      <p:bldP spid="24" grpId="0" animBg="1"/>
      <p:bldP spid="36" grpId="0"/>
      <p:bldP spid="43" grpId="0"/>
      <p:bldP spid="45" grpId="0"/>
      <p:bldP spid="47" grpId="0" animBg="1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9C32A-C6A2-42FD-A11C-6FF7BB98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698" y="238005"/>
            <a:ext cx="2562808" cy="638149"/>
          </a:xfrm>
        </p:spPr>
        <p:txBody>
          <a:bodyPr>
            <a:normAutofit fontScale="90000"/>
          </a:bodyPr>
          <a:lstStyle/>
          <a:p>
            <a:r>
              <a:rPr kumimoji="1" lang="ja-JP" altLang="en-US" sz="4000" dirty="0"/>
              <a:t>平均値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178" y="-9045"/>
            <a:ext cx="2562808" cy="494101"/>
          </a:xfrm>
        </p:spPr>
        <p:txBody>
          <a:bodyPr>
            <a:normAutofit/>
          </a:bodyPr>
          <a:lstStyle/>
          <a:p>
            <a:r>
              <a:rPr kumimoji="1" lang="ja-JP" altLang="en-US" sz="1800" dirty="0"/>
              <a:t>へいきんち</a:t>
            </a:r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7CABC69-7F3B-402E-A131-B86DF6DB074B}"/>
              </a:ext>
            </a:extLst>
          </p:cNvPr>
          <p:cNvSpPr txBox="1"/>
          <p:nvPr/>
        </p:nvSpPr>
        <p:spPr>
          <a:xfrm>
            <a:off x="1825822" y="2116074"/>
            <a:ext cx="7508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en-US" altLang="ja-JP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  <a:r>
              <a:rPr lang="ja-JP" altLang="en-US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の私は，平均だ。私は，ふつうだ。」</a:t>
            </a:r>
            <a:endParaRPr kumimoji="1" lang="ja-JP" altLang="en-US" sz="28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158EC54-4F57-4976-8E5C-1369E74CCE01}"/>
              </a:ext>
            </a:extLst>
          </p:cNvPr>
          <p:cNvSpPr txBox="1"/>
          <p:nvPr/>
        </p:nvSpPr>
        <p:spPr>
          <a:xfrm>
            <a:off x="1730490" y="3426783"/>
            <a:ext cx="6753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en-US" altLang="ja-JP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kg</a:t>
            </a:r>
            <a:r>
              <a:rPr lang="ja-JP" altLang="en-US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の私は　平均だ。でも・・・　</a:t>
            </a:r>
            <a:endParaRPr kumimoji="1" lang="ja-JP" altLang="en-US" sz="2800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8E274F4F-91B4-49E4-B268-4A694996F3B7}"/>
              </a:ext>
            </a:extLst>
          </p:cNvPr>
          <p:cNvSpPr txBox="1"/>
          <p:nvPr/>
        </p:nvSpPr>
        <p:spPr>
          <a:xfrm>
            <a:off x="1072896" y="1309405"/>
            <a:ext cx="3693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さくら組の平均値　</a:t>
            </a:r>
            <a:r>
              <a:rPr lang="en-US" altLang="ja-JP" sz="24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  <a:endParaRPr kumimoji="1" lang="ja-JP" altLang="en-US" sz="24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093E58F9-D5EB-4A09-8C3E-5E5DBB36950C}"/>
              </a:ext>
            </a:extLst>
          </p:cNvPr>
          <p:cNvSpPr txBox="1"/>
          <p:nvPr/>
        </p:nvSpPr>
        <p:spPr>
          <a:xfrm>
            <a:off x="7121380" y="1309405"/>
            <a:ext cx="3385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ばら組の平均値　</a:t>
            </a:r>
            <a:r>
              <a:rPr lang="en-US" altLang="ja-JP" sz="2400" dirty="0">
                <a:latin typeface="Meiryo" panose="020B0604030504040204" pitchFamily="50" charset="-128"/>
                <a:ea typeface="Meiryo" panose="020B0604030504040204" pitchFamily="50" charset="-128"/>
              </a:rPr>
              <a:t>19kg</a:t>
            </a:r>
            <a:endParaRPr kumimoji="1" lang="ja-JP" altLang="en-US" sz="2400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D49144E-23E2-4DD4-9FD9-555B8D82FA76}"/>
              </a:ext>
            </a:extLst>
          </p:cNvPr>
          <p:cNvSpPr txBox="1"/>
          <p:nvPr/>
        </p:nvSpPr>
        <p:spPr>
          <a:xfrm>
            <a:off x="1456170" y="4564932"/>
            <a:ext cx="9511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ばら組の平均値 </a:t>
            </a:r>
            <a:r>
              <a:rPr kumimoji="1" lang="en-US" altLang="ja-JP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19kg</a:t>
            </a:r>
            <a:r>
              <a:rPr kumimoji="1"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は「</a:t>
            </a:r>
            <a:r>
              <a:rPr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ふつう」</a:t>
            </a:r>
            <a:r>
              <a:rPr kumimoji="1"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「代表値」</a:t>
            </a:r>
            <a:r>
              <a:rPr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と言えない。</a:t>
            </a:r>
            <a:endParaRPr lang="en-US" altLang="ja-JP" sz="2800" dirty="0">
              <a:solidFill>
                <a:srgbClr val="C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828DE87-C3A9-4414-969C-DD7A08244DDD}"/>
              </a:ext>
            </a:extLst>
          </p:cNvPr>
          <p:cNvSpPr txBox="1"/>
          <p:nvPr/>
        </p:nvSpPr>
        <p:spPr>
          <a:xfrm>
            <a:off x="4430732" y="3910484"/>
            <a:ext cx="51353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ja-JP" altLang="en-US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後ろから</a:t>
            </a:r>
            <a:r>
              <a:rPr lang="en-US" altLang="ja-JP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sz="2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番目だ。？」</a:t>
            </a:r>
            <a:endParaRPr kumimoji="1" lang="ja-JP" altLang="en-US" sz="2800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66D05E34-B344-4D31-862E-FD6D87A7EEE1}"/>
              </a:ext>
            </a:extLst>
          </p:cNvPr>
          <p:cNvSpPr txBox="1"/>
          <p:nvPr/>
        </p:nvSpPr>
        <p:spPr>
          <a:xfrm>
            <a:off x="515162" y="342980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79696A3-32F5-47BE-9120-2454A1EFFF3B}"/>
              </a:ext>
            </a:extLst>
          </p:cNvPr>
          <p:cNvSpPr txBox="1"/>
          <p:nvPr/>
        </p:nvSpPr>
        <p:spPr>
          <a:xfrm>
            <a:off x="518549" y="2177629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さくら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08FE344E-4FA3-4E69-8B2D-90A7484CD79B}"/>
              </a:ext>
            </a:extLst>
          </p:cNvPr>
          <p:cNvSpPr txBox="1"/>
          <p:nvPr/>
        </p:nvSpPr>
        <p:spPr>
          <a:xfrm>
            <a:off x="739030" y="5761614"/>
            <a:ext cx="67082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こんなとき・・・！</a:t>
            </a:r>
            <a:endParaRPr lang="en-US" altLang="ja-JP" sz="5400" dirty="0">
              <a:solidFill>
                <a:srgbClr val="FF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69CC7CF2-0E63-4DDE-825B-9579F09867C8}"/>
              </a:ext>
            </a:extLst>
          </p:cNvPr>
          <p:cNvSpPr/>
          <p:nvPr/>
        </p:nvSpPr>
        <p:spPr>
          <a:xfrm>
            <a:off x="273698" y="822627"/>
            <a:ext cx="5713424" cy="1017690"/>
          </a:xfrm>
          <a:prstGeom prst="roundRect">
            <a:avLst/>
          </a:prstGeom>
          <a:noFill/>
          <a:ln w="28575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4FED4E3E-9DAB-4F50-B06E-743CE8892508}"/>
              </a:ext>
            </a:extLst>
          </p:cNvPr>
          <p:cNvSpPr/>
          <p:nvPr/>
        </p:nvSpPr>
        <p:spPr>
          <a:xfrm>
            <a:off x="6087750" y="800560"/>
            <a:ext cx="5713424" cy="101769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566B338-9E68-4C94-87EA-58DE41E6B722}"/>
              </a:ext>
            </a:extLst>
          </p:cNvPr>
          <p:cNvSpPr txBox="1"/>
          <p:nvPr/>
        </p:nvSpPr>
        <p:spPr>
          <a:xfrm>
            <a:off x="6211672" y="870490"/>
            <a:ext cx="53431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28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28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8652EF6-06BF-4B98-A690-092563478147}"/>
              </a:ext>
            </a:extLst>
          </p:cNvPr>
          <p:cNvSpPr txBox="1"/>
          <p:nvPr/>
        </p:nvSpPr>
        <p:spPr>
          <a:xfrm>
            <a:off x="484932" y="898106"/>
            <a:ext cx="5458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endParaRPr kumimoji="1" lang="ja-JP" altLang="en-US" sz="28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5321F8C-9CFC-48D7-94CD-908D3722FDA9}"/>
              </a:ext>
            </a:extLst>
          </p:cNvPr>
          <p:cNvSpPr txBox="1"/>
          <p:nvPr/>
        </p:nvSpPr>
        <p:spPr>
          <a:xfrm>
            <a:off x="1116670" y="2734286"/>
            <a:ext cx="108822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さくら組は</a:t>
            </a:r>
            <a:r>
              <a:rPr kumimoji="1"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  <a:r>
              <a:rPr kumimoji="1"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が平均値で「ふつう」を表す「代表値」と言える。</a:t>
            </a:r>
            <a:endParaRPr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D2295DFE-842C-4786-8ACE-AC9640F38019}"/>
              </a:ext>
            </a:extLst>
          </p:cNvPr>
          <p:cNvSpPr/>
          <p:nvPr/>
        </p:nvSpPr>
        <p:spPr>
          <a:xfrm>
            <a:off x="2919331" y="822627"/>
            <a:ext cx="522514" cy="52251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19115477-B544-4097-B84B-33DA6B7F96F9}"/>
              </a:ext>
            </a:extLst>
          </p:cNvPr>
          <p:cNvSpPr/>
          <p:nvPr/>
        </p:nvSpPr>
        <p:spPr>
          <a:xfrm>
            <a:off x="10247251" y="818309"/>
            <a:ext cx="522514" cy="52251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爆発: 8 pt 23">
            <a:extLst>
              <a:ext uri="{FF2B5EF4-FFF2-40B4-BE49-F238E27FC236}">
                <a16:creationId xmlns:a16="http://schemas.microsoft.com/office/drawing/2014/main" id="{A0F43728-A0E1-49C9-8561-BFC4B84EB1BB}"/>
              </a:ext>
            </a:extLst>
          </p:cNvPr>
          <p:cNvSpPr/>
          <p:nvPr/>
        </p:nvSpPr>
        <p:spPr>
          <a:xfrm>
            <a:off x="10759050" y="634721"/>
            <a:ext cx="914400" cy="914400"/>
          </a:xfrm>
          <a:prstGeom prst="irregularSeal1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894053A-9DDD-4777-B0E7-73F191A2A1C4}"/>
              </a:ext>
            </a:extLst>
          </p:cNvPr>
          <p:cNvSpPr txBox="1"/>
          <p:nvPr/>
        </p:nvSpPr>
        <p:spPr>
          <a:xfrm>
            <a:off x="1192818" y="5180559"/>
            <a:ext cx="95110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ばら組の中に　</a:t>
            </a:r>
            <a:r>
              <a:rPr kumimoji="1" lang="en-US" altLang="ja-JP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r>
              <a:rPr kumimoji="1" lang="ja-JP" altLang="en-US" sz="2800" dirty="0">
                <a:solidFill>
                  <a:srgbClr val="C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という大きく外れた値があるからだ。</a:t>
            </a:r>
            <a:endParaRPr lang="en-US" altLang="ja-JP" sz="2800" dirty="0">
              <a:solidFill>
                <a:srgbClr val="C0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3412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40" grpId="0"/>
      <p:bldP spid="3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60B9ED4A-EBA1-4423-B25D-BE31619BFD67}"/>
              </a:ext>
            </a:extLst>
          </p:cNvPr>
          <p:cNvSpPr txBox="1"/>
          <p:nvPr/>
        </p:nvSpPr>
        <p:spPr>
          <a:xfrm>
            <a:off x="1227918" y="424494"/>
            <a:ext cx="71707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ばら組の</a:t>
            </a:r>
            <a:r>
              <a:rPr kumimoji="1" lang="en-US" altLang="ja-JP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19kg</a:t>
            </a:r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は，平均値だけど</a:t>
            </a:r>
            <a:endParaRPr kumimoji="1"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「代表値」</a:t>
            </a:r>
            <a:r>
              <a:rPr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と言えない！</a:t>
            </a:r>
            <a:endParaRPr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0ACA4C-78D0-4D60-8AED-40CFFDF03090}"/>
              </a:ext>
            </a:extLst>
          </p:cNvPr>
          <p:cNvSpPr txBox="1"/>
          <p:nvPr/>
        </p:nvSpPr>
        <p:spPr>
          <a:xfrm>
            <a:off x="1029549" y="1767370"/>
            <a:ext cx="10354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CDF2E6-75A4-4EDC-B7EA-B83E38D2F6E6}"/>
              </a:ext>
            </a:extLst>
          </p:cNvPr>
          <p:cNvSpPr txBox="1"/>
          <p:nvPr/>
        </p:nvSpPr>
        <p:spPr>
          <a:xfrm>
            <a:off x="1588664" y="2794497"/>
            <a:ext cx="940816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ばら組で　　</a:t>
            </a:r>
            <a:r>
              <a:rPr kumimoji="1" lang="ja-JP" altLang="en-US" sz="4000" b="1" dirty="0">
                <a:latin typeface="Meiryo" panose="020B0604030504040204" pitchFamily="50" charset="-128"/>
                <a:ea typeface="Meiryo" panose="020B0604030504040204" pitchFamily="50" charset="-128"/>
              </a:rPr>
              <a:t>「代表値」　</a:t>
            </a:r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と言える値は</a:t>
            </a:r>
            <a:endParaRPr kumimoji="1"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　　　　・・・</a:t>
            </a:r>
            <a:r>
              <a:rPr kumimoji="1" lang="ja-JP" altLang="en-US" sz="4800" b="1" dirty="0">
                <a:latin typeface="Meiryo" panose="020B0604030504040204" pitchFamily="50" charset="-128"/>
                <a:ea typeface="Meiryo" panose="020B0604030504040204" pitchFamily="50" charset="-128"/>
              </a:rPr>
              <a:t>これだ</a:t>
            </a:r>
            <a:r>
              <a:rPr lang="ja-JP" altLang="en-US" sz="4800" b="1" dirty="0">
                <a:latin typeface="Meiryo" panose="020B0604030504040204" pitchFamily="50" charset="-128"/>
                <a:ea typeface="Meiryo" panose="020B0604030504040204" pitchFamily="50" charset="-128"/>
              </a:rPr>
              <a:t>！</a:t>
            </a:r>
            <a:endParaRPr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93B077-1F79-48BF-891C-6A650474EE83}"/>
              </a:ext>
            </a:extLst>
          </p:cNvPr>
          <p:cNvSpPr txBox="1"/>
          <p:nvPr/>
        </p:nvSpPr>
        <p:spPr>
          <a:xfrm>
            <a:off x="5764511" y="4733489"/>
            <a:ext cx="3308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どれ　教えて</a:t>
            </a:r>
            <a:endParaRPr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7A1F38-F941-4430-BD4A-00685C8BB24F}"/>
              </a:ext>
            </a:extLst>
          </p:cNvPr>
          <p:cNvSpPr txBox="1"/>
          <p:nvPr/>
        </p:nvSpPr>
        <p:spPr>
          <a:xfrm>
            <a:off x="254336" y="14327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5284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3" grpId="0"/>
      <p:bldP spid="4" grpId="0"/>
      <p:bldP spid="6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C197CFE-9C79-457A-81E8-7C4FA4884E02}"/>
              </a:ext>
            </a:extLst>
          </p:cNvPr>
          <p:cNvSpPr txBox="1"/>
          <p:nvPr/>
        </p:nvSpPr>
        <p:spPr>
          <a:xfrm>
            <a:off x="1860989" y="2984184"/>
            <a:ext cx="7270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こんなとき　わたしなら　こうする！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0ACA4C-78D0-4D60-8AED-40CFFDF03090}"/>
              </a:ext>
            </a:extLst>
          </p:cNvPr>
          <p:cNvSpPr txBox="1"/>
          <p:nvPr/>
        </p:nvSpPr>
        <p:spPr>
          <a:xfrm>
            <a:off x="918941" y="672679"/>
            <a:ext cx="10354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CDF2E6-75A4-4EDC-B7EA-B83E38D2F6E6}"/>
              </a:ext>
            </a:extLst>
          </p:cNvPr>
          <p:cNvSpPr txBox="1"/>
          <p:nvPr/>
        </p:nvSpPr>
        <p:spPr>
          <a:xfrm>
            <a:off x="304304" y="1809715"/>
            <a:ext cx="979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>
                <a:latin typeface="Meiryo" panose="020B0604030504040204" pitchFamily="50" charset="-128"/>
                <a:ea typeface="Meiryo" panose="020B0604030504040204" pitchFamily="50" charset="-128"/>
              </a:rPr>
              <a:t>「代表値」は</a:t>
            </a:r>
            <a:r>
              <a:rPr kumimoji="1" lang="ja-JP" altLang="en-US" sz="4800" b="1" dirty="0">
                <a:latin typeface="Meiryo" panose="020B0604030504040204" pitchFamily="50" charset="-128"/>
                <a:ea typeface="Meiryo" panose="020B0604030504040204" pitchFamily="50" charset="-128"/>
              </a:rPr>
              <a:t>これにすればいい</a:t>
            </a:r>
            <a:r>
              <a:rPr lang="ja-JP" altLang="en-US" sz="4800" b="1" dirty="0">
                <a:latin typeface="Meiryo" panose="020B0604030504040204" pitchFamily="50" charset="-128"/>
                <a:ea typeface="Meiryo" panose="020B0604030504040204" pitchFamily="50" charset="-128"/>
              </a:rPr>
              <a:t>！</a:t>
            </a:r>
            <a:endParaRPr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7A1F38-F941-4430-BD4A-00685C8BB24F}"/>
              </a:ext>
            </a:extLst>
          </p:cNvPr>
          <p:cNvSpPr txBox="1"/>
          <p:nvPr/>
        </p:nvSpPr>
        <p:spPr>
          <a:xfrm>
            <a:off x="542262" y="24812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9976881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FC197CFE-9C79-457A-81E8-7C4FA4884E02}"/>
              </a:ext>
            </a:extLst>
          </p:cNvPr>
          <p:cNvSpPr txBox="1"/>
          <p:nvPr/>
        </p:nvSpPr>
        <p:spPr>
          <a:xfrm>
            <a:off x="2331472" y="77696"/>
            <a:ext cx="7270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こんなとき　わたしなら　こうする！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0ACA4C-78D0-4D60-8AED-40CFFDF03090}"/>
              </a:ext>
            </a:extLst>
          </p:cNvPr>
          <p:cNvSpPr txBox="1"/>
          <p:nvPr/>
        </p:nvSpPr>
        <p:spPr>
          <a:xfrm>
            <a:off x="918941" y="642252"/>
            <a:ext cx="1035411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CDF2E6-75A4-4EDC-B7EA-B83E38D2F6E6}"/>
              </a:ext>
            </a:extLst>
          </p:cNvPr>
          <p:cNvSpPr txBox="1"/>
          <p:nvPr/>
        </p:nvSpPr>
        <p:spPr>
          <a:xfrm>
            <a:off x="320995" y="1527678"/>
            <a:ext cx="3383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latin typeface="Meiryo" panose="020B0604030504040204" pitchFamily="50" charset="-128"/>
                <a:ea typeface="Meiryo" panose="020B0604030504040204" pitchFamily="50" charset="-128"/>
              </a:rPr>
              <a:t>「代表値」は</a:t>
            </a:r>
            <a:endParaRPr lang="en-US" altLang="ja-JP" sz="28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D7A1F38-F941-4430-BD4A-00685C8BB24F}"/>
              </a:ext>
            </a:extLst>
          </p:cNvPr>
          <p:cNvSpPr txBox="1"/>
          <p:nvPr/>
        </p:nvSpPr>
        <p:spPr>
          <a:xfrm>
            <a:off x="542262" y="14980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</a:t>
            </a:r>
            <a:r>
              <a:rPr kumimoji="1"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組</a:t>
            </a:r>
            <a:endParaRPr kumimoji="1" lang="ja-JP" altLang="en-US" sz="2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7FAD163-CDBF-469F-BEBC-162ECFD61DE8}"/>
              </a:ext>
            </a:extLst>
          </p:cNvPr>
          <p:cNvSpPr txBox="1"/>
          <p:nvPr/>
        </p:nvSpPr>
        <p:spPr>
          <a:xfrm>
            <a:off x="2070816" y="2286070"/>
            <a:ext cx="7270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順に並べた真ん中の数値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B433606-1BB6-42E9-A343-10363048C2B9}"/>
              </a:ext>
            </a:extLst>
          </p:cNvPr>
          <p:cNvSpPr txBox="1"/>
          <p:nvPr/>
        </p:nvSpPr>
        <p:spPr>
          <a:xfrm>
            <a:off x="2019854" y="3696949"/>
            <a:ext cx="96278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外れた数値</a:t>
            </a:r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をはぶいて平均した数値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5DF6F8-CBEE-4E3A-9F85-FD0E7F8569EF}"/>
              </a:ext>
            </a:extLst>
          </p:cNvPr>
          <p:cNvSpPr txBox="1"/>
          <p:nvPr/>
        </p:nvSpPr>
        <p:spPr>
          <a:xfrm>
            <a:off x="2012883" y="4431919"/>
            <a:ext cx="95059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一番大きな数値と一番小さな数値をはぶいて</a:t>
            </a:r>
            <a:endParaRPr kumimoji="1"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平均した数値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25ABF8-3E0A-40EE-9AD9-D615CD42B374}"/>
              </a:ext>
            </a:extLst>
          </p:cNvPr>
          <p:cNvSpPr txBox="1"/>
          <p:nvPr/>
        </p:nvSpPr>
        <p:spPr>
          <a:xfrm>
            <a:off x="1287820" y="2286070"/>
            <a:ext cx="6669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①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77FFF46-4DD7-4FD2-A555-EC121130A98D}"/>
              </a:ext>
            </a:extLst>
          </p:cNvPr>
          <p:cNvSpPr txBox="1"/>
          <p:nvPr/>
        </p:nvSpPr>
        <p:spPr>
          <a:xfrm>
            <a:off x="1287820" y="3696949"/>
            <a:ext cx="6178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③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E8BB485-414C-4626-ABDA-E7D0517E10A3}"/>
              </a:ext>
            </a:extLst>
          </p:cNvPr>
          <p:cNvSpPr txBox="1"/>
          <p:nvPr/>
        </p:nvSpPr>
        <p:spPr>
          <a:xfrm>
            <a:off x="1287820" y="4421361"/>
            <a:ext cx="631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④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DE82566-DDC7-40F3-80DE-7A2900E8AA37}"/>
              </a:ext>
            </a:extLst>
          </p:cNvPr>
          <p:cNvSpPr txBox="1"/>
          <p:nvPr/>
        </p:nvSpPr>
        <p:spPr>
          <a:xfrm>
            <a:off x="7076661" y="2285839"/>
            <a:ext cx="108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A260BE5-6A1A-4086-9243-7ABF4A827B79}"/>
              </a:ext>
            </a:extLst>
          </p:cNvPr>
          <p:cNvSpPr txBox="1"/>
          <p:nvPr/>
        </p:nvSpPr>
        <p:spPr>
          <a:xfrm>
            <a:off x="9628195" y="3679052"/>
            <a:ext cx="108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EAAAE8F-EEDD-4359-9D9F-269C21B6A987}"/>
              </a:ext>
            </a:extLst>
          </p:cNvPr>
          <p:cNvSpPr txBox="1"/>
          <p:nvPr/>
        </p:nvSpPr>
        <p:spPr>
          <a:xfrm>
            <a:off x="7076661" y="4959112"/>
            <a:ext cx="108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16.6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3F63F9-32AA-43D5-AAD3-6E2649223384}"/>
              </a:ext>
            </a:extLst>
          </p:cNvPr>
          <p:cNvSpPr txBox="1"/>
          <p:nvPr/>
        </p:nvSpPr>
        <p:spPr>
          <a:xfrm>
            <a:off x="1770093" y="5498579"/>
            <a:ext cx="97487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ここでは，①と②について学習していきます。</a:t>
            </a:r>
            <a:endParaRPr kumimoji="1"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③と④は　平均の出し方で中学校で学びます。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3DD1AF3-4AE1-4B9D-BE93-00C0D365F808}"/>
              </a:ext>
            </a:extLst>
          </p:cNvPr>
          <p:cNvSpPr txBox="1"/>
          <p:nvPr/>
        </p:nvSpPr>
        <p:spPr>
          <a:xfrm>
            <a:off x="2070817" y="2991509"/>
            <a:ext cx="43285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何回も出てきた数値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048B257-A5E5-43D7-9497-6A9BD9001123}"/>
              </a:ext>
            </a:extLst>
          </p:cNvPr>
          <p:cNvSpPr txBox="1"/>
          <p:nvPr/>
        </p:nvSpPr>
        <p:spPr>
          <a:xfrm>
            <a:off x="1287820" y="2976744"/>
            <a:ext cx="7829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②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5CCC1E2-9742-4969-8286-CD4377831527}"/>
              </a:ext>
            </a:extLst>
          </p:cNvPr>
          <p:cNvSpPr txBox="1"/>
          <p:nvPr/>
        </p:nvSpPr>
        <p:spPr>
          <a:xfrm>
            <a:off x="7076661" y="2969362"/>
            <a:ext cx="1087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8692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" grpId="0"/>
      <p:bldP spid="4" grpId="0"/>
      <p:bldP spid="1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30ACA4C-78D0-4D60-8AED-40CFFDF03090}"/>
              </a:ext>
            </a:extLst>
          </p:cNvPr>
          <p:cNvSpPr txBox="1"/>
          <p:nvPr/>
        </p:nvSpPr>
        <p:spPr>
          <a:xfrm>
            <a:off x="1303869" y="2429245"/>
            <a:ext cx="101329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5400" dirty="0">
                <a:solidFill>
                  <a:srgbClr val="00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ja-JP" altLang="en-US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5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54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CDF2E6-75A4-4EDC-B7EA-B83E38D2F6E6}"/>
              </a:ext>
            </a:extLst>
          </p:cNvPr>
          <p:cNvSpPr txBox="1"/>
          <p:nvPr/>
        </p:nvSpPr>
        <p:spPr>
          <a:xfrm>
            <a:off x="1023224" y="908114"/>
            <a:ext cx="94081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ばら組で</a:t>
            </a:r>
            <a:r>
              <a:rPr kumimoji="1" lang="ja-JP" altLang="en-US" sz="4000" b="1" dirty="0">
                <a:latin typeface="Meiryo" panose="020B0604030504040204" pitchFamily="50" charset="-128"/>
                <a:ea typeface="Meiryo" panose="020B0604030504040204" pitchFamily="50" charset="-128"/>
              </a:rPr>
              <a:t>「代表値」</a:t>
            </a:r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と言える</a:t>
            </a:r>
            <a:endParaRPr kumimoji="1"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値は・・・　　　　　　　これだ</a:t>
            </a:r>
            <a:r>
              <a:rPr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！</a:t>
            </a:r>
            <a:endParaRPr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6347D186-20AE-4DDB-8B08-E21B680FB6CD}"/>
              </a:ext>
            </a:extLst>
          </p:cNvPr>
          <p:cNvSpPr/>
          <p:nvPr/>
        </p:nvSpPr>
        <p:spPr>
          <a:xfrm>
            <a:off x="5598160" y="2078110"/>
            <a:ext cx="1686560" cy="1625600"/>
          </a:xfrm>
          <a:prstGeom prst="ellipse">
            <a:avLst/>
          </a:prstGeom>
          <a:noFill/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B98573B-9DEA-4E42-A99F-F5A42734CD87}"/>
              </a:ext>
            </a:extLst>
          </p:cNvPr>
          <p:cNvSpPr txBox="1"/>
          <p:nvPr/>
        </p:nvSpPr>
        <p:spPr>
          <a:xfrm>
            <a:off x="5407658" y="4105792"/>
            <a:ext cx="2067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>
                <a:latin typeface="Meiryo" panose="020B0604030504040204" pitchFamily="50" charset="-128"/>
                <a:ea typeface="Meiryo" panose="020B0604030504040204" pitchFamily="50" charset="-128"/>
              </a:rPr>
              <a:t>どうして</a:t>
            </a:r>
            <a:endParaRPr lang="en-US" altLang="ja-JP" sz="32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1F4014F-449B-4821-8D0F-D7101B94E059}"/>
              </a:ext>
            </a:extLst>
          </p:cNvPr>
          <p:cNvSpPr txBox="1"/>
          <p:nvPr/>
        </p:nvSpPr>
        <p:spPr>
          <a:xfrm>
            <a:off x="1303869" y="4720509"/>
            <a:ext cx="10363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はずれた数 </a:t>
            </a:r>
            <a:r>
              <a:rPr kumimoji="1" lang="en-US" altLang="ja-JP" sz="4400" dirty="0"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r>
              <a:rPr kumimoji="1"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のえいきょうを受けない</a:t>
            </a:r>
            <a:endParaRPr kumimoji="1" lang="en-US" altLang="ja-JP" sz="44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</a:t>
            </a:r>
            <a:r>
              <a:rPr kumimoji="1" lang="ja-JP" altLang="en-US" sz="4400" dirty="0">
                <a:latin typeface="Meiryo" panose="020B0604030504040204" pitchFamily="50" charset="-128"/>
                <a:ea typeface="Meiryo" panose="020B0604030504040204" pitchFamily="50" charset="-128"/>
              </a:rPr>
              <a:t>真ん中の数値だから</a:t>
            </a:r>
            <a:endParaRPr lang="en-US" altLang="ja-JP" sz="44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24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  <p:bldP spid="5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461F08-80CA-4FD8-9D31-EDA460FEA017}"/>
              </a:ext>
            </a:extLst>
          </p:cNvPr>
          <p:cNvSpPr txBox="1"/>
          <p:nvPr/>
        </p:nvSpPr>
        <p:spPr>
          <a:xfrm>
            <a:off x="863635" y="1282705"/>
            <a:ext cx="54133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ソフトボール投げ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77F2467-93BB-4634-AC38-CD1F99ECCA19}"/>
              </a:ext>
            </a:extLst>
          </p:cNvPr>
          <p:cNvSpPr txBox="1"/>
          <p:nvPr/>
        </p:nvSpPr>
        <p:spPr>
          <a:xfrm>
            <a:off x="268468" y="0"/>
            <a:ext cx="188360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資料　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9A0E51-9885-49AA-9969-6348B0D66EE0}"/>
              </a:ext>
            </a:extLst>
          </p:cNvPr>
          <p:cNvSpPr txBox="1"/>
          <p:nvPr/>
        </p:nvSpPr>
        <p:spPr>
          <a:xfrm>
            <a:off x="1580610" y="113993"/>
            <a:ext cx="51486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dirty="0"/>
              <a:t>スポーツテスト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0C0C462-2177-4338-BE9A-26EAB2CEF7A0}"/>
              </a:ext>
            </a:extLst>
          </p:cNvPr>
          <p:cNvSpPr txBox="1"/>
          <p:nvPr/>
        </p:nvSpPr>
        <p:spPr>
          <a:xfrm>
            <a:off x="1219796" y="1792160"/>
            <a:ext cx="10741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b="1" dirty="0"/>
              <a:t>17m  19m  23m  24m  26m  28m  31m  34m  38m  40m</a:t>
            </a:r>
            <a:r>
              <a:rPr kumimoji="1" lang="ja-JP" altLang="en-US" sz="3600" b="1" dirty="0"/>
              <a:t>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5204E61-8067-4076-85C8-583166E57ABF}"/>
              </a:ext>
            </a:extLst>
          </p:cNvPr>
          <p:cNvSpPr txBox="1"/>
          <p:nvPr/>
        </p:nvSpPr>
        <p:spPr>
          <a:xfrm>
            <a:off x="2152073" y="658157"/>
            <a:ext cx="75550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私の運動能力はどれくらいかな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481F4CA-EEAC-4E1C-A293-741B5260E930}"/>
              </a:ext>
            </a:extLst>
          </p:cNvPr>
          <p:cNvSpPr txBox="1"/>
          <p:nvPr/>
        </p:nvSpPr>
        <p:spPr>
          <a:xfrm>
            <a:off x="796782" y="2503855"/>
            <a:ext cx="90996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私は</a:t>
            </a:r>
            <a:r>
              <a:rPr kumimoji="1" lang="en-US" altLang="ja-JP" sz="4000" dirty="0"/>
              <a:t>17</a:t>
            </a:r>
            <a:r>
              <a:rPr kumimoji="1" lang="ja-JP" altLang="en-US" sz="4000" dirty="0"/>
              <a:t>ｍより記録がいいからクラスで</a:t>
            </a:r>
            <a:endParaRPr kumimoji="1" lang="en-US" altLang="ja-JP" sz="4000" dirty="0"/>
          </a:p>
          <a:p>
            <a:r>
              <a:rPr kumimoji="1" lang="ja-JP" altLang="en-US" sz="4000" b="1" dirty="0"/>
              <a:t>よく投げるほうだ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846FBF0-CB1E-48F1-A9F5-D38A29F4A49A}"/>
              </a:ext>
            </a:extLst>
          </p:cNvPr>
          <p:cNvSpPr txBox="1"/>
          <p:nvPr/>
        </p:nvSpPr>
        <p:spPr>
          <a:xfrm>
            <a:off x="615806" y="5567492"/>
            <a:ext cx="113223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投げる能力が，</a:t>
            </a:r>
            <a:r>
              <a:rPr kumimoji="1" lang="ja-JP" altLang="en-US" sz="4000" b="1" dirty="0"/>
              <a:t>すぐれている　といえるのは</a:t>
            </a:r>
            <a:r>
              <a:rPr kumimoji="1" lang="ja-JP" altLang="en-US" sz="4000" dirty="0"/>
              <a:t>　どんなとき？</a:t>
            </a: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A08DC950-D5FF-4F69-8B9D-4B201BCF6A09}"/>
              </a:ext>
            </a:extLst>
          </p:cNvPr>
          <p:cNvGrpSpPr/>
          <p:nvPr/>
        </p:nvGrpSpPr>
        <p:grpSpPr>
          <a:xfrm>
            <a:off x="796782" y="3948170"/>
            <a:ext cx="11322337" cy="1404249"/>
            <a:chOff x="796782" y="3948170"/>
            <a:chExt cx="11322337" cy="1404249"/>
          </a:xfrm>
        </p:grpSpPr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D7F363F5-FB2E-41FB-B242-896A457550FD}"/>
                </a:ext>
              </a:extLst>
            </p:cNvPr>
            <p:cNvSpPr txBox="1"/>
            <p:nvPr/>
          </p:nvSpPr>
          <p:spPr>
            <a:xfrm>
              <a:off x="796782" y="4028980"/>
              <a:ext cx="11322337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000" dirty="0"/>
                <a:t>私は　　　　　　より記録がいいからクラスで</a:t>
              </a:r>
              <a:r>
                <a:rPr kumimoji="1" lang="ja-JP" altLang="en-US" sz="4000" b="1" dirty="0"/>
                <a:t>よく投げるほうだ</a:t>
              </a:r>
            </a:p>
          </p:txBody>
        </p:sp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E9D39259-6337-4041-81EE-250A48A88E55}"/>
                </a:ext>
              </a:extLst>
            </p:cNvPr>
            <p:cNvSpPr/>
            <p:nvPr/>
          </p:nvSpPr>
          <p:spPr>
            <a:xfrm>
              <a:off x="2237798" y="3948170"/>
              <a:ext cx="2590800" cy="661017"/>
            </a:xfrm>
            <a:prstGeom prst="round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8BAA5B5-B5B6-9324-CE9C-08E02BC73B68}"/>
              </a:ext>
            </a:extLst>
          </p:cNvPr>
          <p:cNvSpPr txBox="1"/>
          <p:nvPr/>
        </p:nvSpPr>
        <p:spPr>
          <a:xfrm>
            <a:off x="-145021" y="2438491"/>
            <a:ext cx="188360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b="1" dirty="0">
                <a:solidFill>
                  <a:srgbClr val="FF0000"/>
                </a:solidFill>
              </a:rPr>
              <a:t>？</a:t>
            </a:r>
            <a:r>
              <a:rPr kumimoji="1" lang="ja-JP" altLang="en-US" sz="4400" dirty="0"/>
              <a:t>　</a:t>
            </a:r>
          </a:p>
        </p:txBody>
      </p:sp>
    </p:spTree>
    <p:extLst>
      <p:ext uri="{BB962C8B-B14F-4D97-AF65-F5344CB8AC3E}">
        <p14:creationId xmlns:p14="http://schemas.microsoft.com/office/powerpoint/2010/main" val="419329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68B526-6DC0-4765-BE5E-4F7D6A341EF3}"/>
              </a:ext>
            </a:extLst>
          </p:cNvPr>
          <p:cNvSpPr txBox="1"/>
          <p:nvPr/>
        </p:nvSpPr>
        <p:spPr>
          <a:xfrm>
            <a:off x="2483692" y="325877"/>
            <a:ext cx="8245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これを「中央値」というんだ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8FB394-CB85-4786-96AB-5CD536E3840A}"/>
              </a:ext>
            </a:extLst>
          </p:cNvPr>
          <p:cNvSpPr txBox="1"/>
          <p:nvPr/>
        </p:nvSpPr>
        <p:spPr>
          <a:xfrm>
            <a:off x="3127298" y="5242034"/>
            <a:ext cx="6215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E9BBBC3-8EFE-48D6-BC20-16C688952511}"/>
              </a:ext>
            </a:extLst>
          </p:cNvPr>
          <p:cNvSpPr txBox="1"/>
          <p:nvPr/>
        </p:nvSpPr>
        <p:spPr>
          <a:xfrm>
            <a:off x="3127298" y="3705174"/>
            <a:ext cx="62151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endParaRPr kumimoji="1" lang="ja-JP" altLang="en-US" sz="3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C3E81B-6045-446D-AEF9-A6E2274D7606}"/>
              </a:ext>
            </a:extLst>
          </p:cNvPr>
          <p:cNvSpPr txBox="1"/>
          <p:nvPr/>
        </p:nvSpPr>
        <p:spPr>
          <a:xfrm>
            <a:off x="605117" y="1104905"/>
            <a:ext cx="47898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「中央値」中央だから</a:t>
            </a:r>
            <a:endParaRPr kumimoji="1"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F8E8B6-286F-40C5-8FEA-8C8A33D63A97}"/>
              </a:ext>
            </a:extLst>
          </p:cNvPr>
          <p:cNvSpPr txBox="1"/>
          <p:nvPr/>
        </p:nvSpPr>
        <p:spPr>
          <a:xfrm>
            <a:off x="2483693" y="2989703"/>
            <a:ext cx="638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人の真ん中は　前から</a:t>
            </a:r>
            <a:r>
              <a:rPr kumimoji="1"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番目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74BAF54-F38D-42E7-A30C-242C7FCCD464}"/>
              </a:ext>
            </a:extLst>
          </p:cNvPr>
          <p:cNvSpPr/>
          <p:nvPr/>
        </p:nvSpPr>
        <p:spPr>
          <a:xfrm>
            <a:off x="5856571" y="3602784"/>
            <a:ext cx="750566" cy="7505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981B5355-5373-4D41-AB5D-BE05FB5DC307}"/>
              </a:ext>
            </a:extLst>
          </p:cNvPr>
          <p:cNvSpPr/>
          <p:nvPr/>
        </p:nvSpPr>
        <p:spPr>
          <a:xfrm>
            <a:off x="5856571" y="5099749"/>
            <a:ext cx="750566" cy="7505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91AC9C1-3ABA-4144-9F2A-303642F1CF33}"/>
              </a:ext>
            </a:extLst>
          </p:cNvPr>
          <p:cNvSpPr txBox="1"/>
          <p:nvPr/>
        </p:nvSpPr>
        <p:spPr>
          <a:xfrm>
            <a:off x="5214161" y="4473604"/>
            <a:ext cx="2375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「中央値」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8B5D15F-A841-435E-BA9D-5EBE39486E34}"/>
              </a:ext>
            </a:extLst>
          </p:cNvPr>
          <p:cNvSpPr txBox="1"/>
          <p:nvPr/>
        </p:nvSpPr>
        <p:spPr>
          <a:xfrm>
            <a:off x="1362545" y="4285217"/>
            <a:ext cx="3693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さくら組の中央値　</a:t>
            </a:r>
            <a:r>
              <a:rPr lang="en-US" altLang="ja-JP" sz="24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  <a:endParaRPr kumimoji="1" lang="ja-JP" altLang="en-US" sz="2400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0EA54828-1983-4A72-9DEC-BECD0EB3D021}"/>
              </a:ext>
            </a:extLst>
          </p:cNvPr>
          <p:cNvSpPr txBox="1"/>
          <p:nvPr/>
        </p:nvSpPr>
        <p:spPr>
          <a:xfrm>
            <a:off x="1621581" y="5989486"/>
            <a:ext cx="3385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latin typeface="Meiryo" panose="020B0604030504040204" pitchFamily="50" charset="-128"/>
                <a:ea typeface="Meiryo" panose="020B0604030504040204" pitchFamily="50" charset="-128"/>
              </a:rPr>
              <a:t>ばら組の中央値　</a:t>
            </a:r>
            <a:r>
              <a:rPr lang="en-US" altLang="ja-JP" sz="2400" dirty="0">
                <a:latin typeface="Meiryo" panose="020B0604030504040204" pitchFamily="50" charset="-128"/>
                <a:ea typeface="Meiryo" panose="020B0604030504040204" pitchFamily="50" charset="-128"/>
              </a:rPr>
              <a:t>16kg</a:t>
            </a:r>
            <a:endParaRPr kumimoji="1" lang="ja-JP" altLang="en-US" sz="2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125DBC1-C6DF-480F-98C8-791DA46F964F}"/>
              </a:ext>
            </a:extLst>
          </p:cNvPr>
          <p:cNvSpPr txBox="1"/>
          <p:nvPr/>
        </p:nvSpPr>
        <p:spPr>
          <a:xfrm>
            <a:off x="1823643" y="1666914"/>
            <a:ext cx="80658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順に並べた</a:t>
            </a:r>
            <a:endParaRPr kumimoji="1"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</a:t>
            </a:r>
            <a:r>
              <a:rPr kumimoji="1"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真ん中の数値</a:t>
            </a:r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だね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3983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  <p:bldP spid="15" grpId="0"/>
      <p:bldP spid="16" grpId="0" animBg="1"/>
      <p:bldP spid="18" grpId="0" animBg="1"/>
      <p:bldP spid="20" grpId="0"/>
      <p:bldP spid="26" grpId="0"/>
      <p:bldP spid="28" grpId="0"/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753" y="197936"/>
            <a:ext cx="1499596" cy="300551"/>
          </a:xfrm>
        </p:spPr>
        <p:txBody>
          <a:bodyPr>
            <a:normAutofit/>
          </a:bodyPr>
          <a:lstStyle/>
          <a:p>
            <a:r>
              <a:rPr kumimoji="1" lang="ja-JP" altLang="en-US" sz="1400" dirty="0"/>
              <a:t>ちゅうおうち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68B526-6DC0-4765-BE5E-4F7D6A341EF3}"/>
              </a:ext>
            </a:extLst>
          </p:cNvPr>
          <p:cNvSpPr txBox="1"/>
          <p:nvPr/>
        </p:nvSpPr>
        <p:spPr>
          <a:xfrm>
            <a:off x="923083" y="399406"/>
            <a:ext cx="2445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「中央値」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C3E81B-6045-446D-AEF9-A6E2274D7606}"/>
              </a:ext>
            </a:extLst>
          </p:cNvPr>
          <p:cNvSpPr txBox="1"/>
          <p:nvPr/>
        </p:nvSpPr>
        <p:spPr>
          <a:xfrm>
            <a:off x="3374571" y="366991"/>
            <a:ext cx="64806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順にならべた真ん中の数値</a:t>
            </a:r>
            <a:endParaRPr lang="en-US" altLang="ja-JP" sz="36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5081B26-9DCE-4818-9A67-3335C0ECEB1B}"/>
              </a:ext>
            </a:extLst>
          </p:cNvPr>
          <p:cNvSpPr txBox="1"/>
          <p:nvPr/>
        </p:nvSpPr>
        <p:spPr>
          <a:xfrm>
            <a:off x="695294" y="1268825"/>
            <a:ext cx="10510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奇数のときはいいけど </a:t>
            </a:r>
            <a:r>
              <a:rPr lang="ja-JP" altLang="en-US" sz="3600" dirty="0">
                <a:latin typeface="Meiryo" panose="020B0604030504040204" pitchFamily="50" charset="-128"/>
                <a:ea typeface="Meiryo" panose="020B0604030504040204" pitchFamily="50" charset="-128"/>
              </a:rPr>
              <a:t>偶数のときは ２つあるよ</a:t>
            </a:r>
            <a:endParaRPr lang="en-US" altLang="ja-JP" sz="36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BDB71F5C-B674-4752-B812-857C3F322A55}"/>
              </a:ext>
            </a:extLst>
          </p:cNvPr>
          <p:cNvSpPr txBox="1"/>
          <p:nvPr/>
        </p:nvSpPr>
        <p:spPr>
          <a:xfrm>
            <a:off x="1396482" y="2472162"/>
            <a:ext cx="92404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奇数個　</a:t>
            </a:r>
            <a:r>
              <a:rPr kumimoji="1"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10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11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12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endParaRPr kumimoji="1" lang="en-US" altLang="ja-JP" sz="48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FCCD52C-1C4F-444D-940C-A4E4FFA4908D}"/>
              </a:ext>
            </a:extLst>
          </p:cNvPr>
          <p:cNvSpPr txBox="1"/>
          <p:nvPr/>
        </p:nvSpPr>
        <p:spPr>
          <a:xfrm>
            <a:off x="925286" y="3769421"/>
            <a:ext cx="10434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偶数個　</a:t>
            </a:r>
            <a:r>
              <a:rPr kumimoji="1"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10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11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12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sz="4800" dirty="0">
                <a:latin typeface="Meiryo" panose="020B0604030504040204" pitchFamily="50" charset="-128"/>
                <a:ea typeface="Meiryo" panose="020B0604030504040204" pitchFamily="50" charset="-128"/>
              </a:rPr>
              <a:t>16 17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877E0BDB-C586-45AE-87D9-4BF58558E36C}"/>
              </a:ext>
            </a:extLst>
          </p:cNvPr>
          <p:cNvSpPr/>
          <p:nvPr/>
        </p:nvSpPr>
        <p:spPr>
          <a:xfrm>
            <a:off x="6755361" y="2381418"/>
            <a:ext cx="895739" cy="8957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3B7569B2-6F74-4B70-B59B-A805A1FE3E46}"/>
              </a:ext>
            </a:extLst>
          </p:cNvPr>
          <p:cNvSpPr/>
          <p:nvPr/>
        </p:nvSpPr>
        <p:spPr>
          <a:xfrm>
            <a:off x="6284165" y="3652675"/>
            <a:ext cx="895739" cy="8957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楕円 29">
            <a:extLst>
              <a:ext uri="{FF2B5EF4-FFF2-40B4-BE49-F238E27FC236}">
                <a16:creationId xmlns:a16="http://schemas.microsoft.com/office/drawing/2014/main" id="{002A8F17-286B-4859-BF61-4CCEE762A218}"/>
              </a:ext>
            </a:extLst>
          </p:cNvPr>
          <p:cNvSpPr/>
          <p:nvPr/>
        </p:nvSpPr>
        <p:spPr>
          <a:xfrm>
            <a:off x="7281504" y="3637482"/>
            <a:ext cx="895739" cy="895739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CE469FC-D027-4704-9F7D-FC14EC19D2C2}"/>
              </a:ext>
            </a:extLst>
          </p:cNvPr>
          <p:cNvSpPr txBox="1"/>
          <p:nvPr/>
        </p:nvSpPr>
        <p:spPr>
          <a:xfrm>
            <a:off x="3510334" y="4525922"/>
            <a:ext cx="4574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（</a:t>
            </a:r>
            <a:r>
              <a:rPr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14+13</a:t>
            </a:r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r>
              <a:rPr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÷2</a:t>
            </a:r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＝</a:t>
            </a:r>
            <a:r>
              <a:rPr lang="en-US" altLang="ja-JP" sz="3200" dirty="0">
                <a:latin typeface="Meiryo" panose="020B0604030504040204" pitchFamily="50" charset="-128"/>
                <a:ea typeface="Meiryo" panose="020B0604030504040204" pitchFamily="50" charset="-128"/>
              </a:rPr>
              <a:t>13.5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BC7A165-0B85-4E1B-B406-6426881C7769}"/>
              </a:ext>
            </a:extLst>
          </p:cNvPr>
          <p:cNvSpPr txBox="1"/>
          <p:nvPr/>
        </p:nvSpPr>
        <p:spPr>
          <a:xfrm>
            <a:off x="6109669" y="1914273"/>
            <a:ext cx="2445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「中央値」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69F9DE12-B175-4E12-86BC-36AAC1A07EDC}"/>
              </a:ext>
            </a:extLst>
          </p:cNvPr>
          <p:cNvSpPr txBox="1"/>
          <p:nvPr/>
        </p:nvSpPr>
        <p:spPr>
          <a:xfrm>
            <a:off x="2442122" y="5259242"/>
            <a:ext cx="10676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偶数のとき　真ん中の</a:t>
            </a:r>
            <a:r>
              <a:rPr lang="en-US" altLang="ja-JP" sz="4000" dirty="0">
                <a:latin typeface="Meiryo" panose="020B0604030504040204" pitchFamily="50" charset="-128"/>
                <a:ea typeface="Meiryo" panose="020B0604030504040204" pitchFamily="50" charset="-128"/>
              </a:rPr>
              <a:t>2</a:t>
            </a:r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つの数の平均が</a:t>
            </a:r>
            <a:endParaRPr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　　「中央値」</a:t>
            </a:r>
            <a:endParaRPr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448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13" grpId="0"/>
      <p:bldP spid="6" grpId="0"/>
      <p:bldP spid="14" grpId="0"/>
      <p:bldP spid="19" grpId="0"/>
      <p:bldP spid="26" grpId="0" animBg="1"/>
      <p:bldP spid="28" grpId="0" animBg="1"/>
      <p:bldP spid="30" grpId="0" animBg="1"/>
      <p:bldP spid="32" grpId="0"/>
      <p:bldP spid="36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4753" y="197936"/>
            <a:ext cx="1499596" cy="300551"/>
          </a:xfrm>
        </p:spPr>
        <p:txBody>
          <a:bodyPr>
            <a:normAutofit/>
          </a:bodyPr>
          <a:lstStyle/>
          <a:p>
            <a:r>
              <a:rPr kumimoji="1" lang="ja-JP" altLang="en-US" sz="1400" dirty="0"/>
              <a:t>ちゅうおうち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68B526-6DC0-4765-BE5E-4F7D6A341EF3}"/>
              </a:ext>
            </a:extLst>
          </p:cNvPr>
          <p:cNvSpPr txBox="1"/>
          <p:nvPr/>
        </p:nvSpPr>
        <p:spPr>
          <a:xfrm>
            <a:off x="923083" y="399406"/>
            <a:ext cx="24452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「中央値」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38FB394-CB85-4786-96AB-5CD536E3840A}"/>
              </a:ext>
            </a:extLst>
          </p:cNvPr>
          <p:cNvSpPr txBox="1"/>
          <p:nvPr/>
        </p:nvSpPr>
        <p:spPr>
          <a:xfrm>
            <a:off x="2112768" y="4610643"/>
            <a:ext cx="7135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37</a:t>
            </a:r>
            <a:endParaRPr kumimoji="1" lang="ja-JP" altLang="en-US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E9BBBC3-8EFE-48D6-BC20-16C688952511}"/>
              </a:ext>
            </a:extLst>
          </p:cNvPr>
          <p:cNvSpPr txBox="1"/>
          <p:nvPr/>
        </p:nvSpPr>
        <p:spPr>
          <a:xfrm>
            <a:off x="2031573" y="2643386"/>
            <a:ext cx="7135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32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</a:t>
            </a:r>
            <a:endParaRPr kumimoji="1" lang="ja-JP" altLang="en-US" sz="3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1C3E81B-6045-446D-AEF9-A6E2274D7606}"/>
              </a:ext>
            </a:extLst>
          </p:cNvPr>
          <p:cNvSpPr txBox="1"/>
          <p:nvPr/>
        </p:nvSpPr>
        <p:spPr>
          <a:xfrm>
            <a:off x="3512015" y="386912"/>
            <a:ext cx="6465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順にならべた真ん中の数値だね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F8E8B6-286F-40C5-8FEA-8C8A33D63A97}"/>
              </a:ext>
            </a:extLst>
          </p:cNvPr>
          <p:cNvSpPr txBox="1"/>
          <p:nvPr/>
        </p:nvSpPr>
        <p:spPr>
          <a:xfrm>
            <a:off x="2225155" y="3294726"/>
            <a:ext cx="7661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番目と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5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番目の平均</a:t>
            </a:r>
            <a:endParaRPr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（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16+17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÷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２＝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16.5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・・・中央値</a:t>
            </a:r>
            <a:endParaRPr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074BAF54-F38D-42E7-A30C-242C7FCCD464}"/>
              </a:ext>
            </a:extLst>
          </p:cNvPr>
          <p:cNvSpPr/>
          <p:nvPr/>
        </p:nvSpPr>
        <p:spPr>
          <a:xfrm>
            <a:off x="4760846" y="2540996"/>
            <a:ext cx="750566" cy="7505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A1ADF2F1-CB6B-41CC-A441-374604FF6EE8}"/>
              </a:ext>
            </a:extLst>
          </p:cNvPr>
          <p:cNvSpPr/>
          <p:nvPr/>
        </p:nvSpPr>
        <p:spPr>
          <a:xfrm>
            <a:off x="5680412" y="2513932"/>
            <a:ext cx="750566" cy="7505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08F81C08-5A24-4AF6-882C-DACA0F25F810}"/>
              </a:ext>
            </a:extLst>
          </p:cNvPr>
          <p:cNvSpPr/>
          <p:nvPr/>
        </p:nvSpPr>
        <p:spPr>
          <a:xfrm>
            <a:off x="4842041" y="4471916"/>
            <a:ext cx="750566" cy="7505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25A45A3B-5DBD-4969-B557-6159A3E8CD13}"/>
              </a:ext>
            </a:extLst>
          </p:cNvPr>
          <p:cNvSpPr/>
          <p:nvPr/>
        </p:nvSpPr>
        <p:spPr>
          <a:xfrm>
            <a:off x="5761607" y="4475332"/>
            <a:ext cx="750566" cy="750566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21442A1-A9AC-4D1A-96FF-1E8F13D9D01F}"/>
              </a:ext>
            </a:extLst>
          </p:cNvPr>
          <p:cNvSpPr txBox="1"/>
          <p:nvPr/>
        </p:nvSpPr>
        <p:spPr>
          <a:xfrm>
            <a:off x="1781148" y="1392435"/>
            <a:ext cx="7661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solidFill>
                  <a:srgbClr val="00B05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8</a:t>
            </a:r>
            <a:r>
              <a:rPr kumimoji="1" lang="ja-JP" altLang="en-US" sz="2800" dirty="0">
                <a:solidFill>
                  <a:srgbClr val="00B05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人</a:t>
            </a:r>
            <a:r>
              <a:rPr kumimoji="1"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の真ん中は　</a:t>
            </a:r>
            <a:r>
              <a:rPr kumimoji="1"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kumimoji="1"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番目と</a:t>
            </a:r>
            <a:r>
              <a:rPr kumimoji="1"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5</a:t>
            </a:r>
            <a:r>
              <a:rPr kumimoji="1"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番目だから</a:t>
            </a:r>
            <a:endParaRPr kumimoji="1"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番目と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5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番目の平均にします。</a:t>
            </a:r>
            <a:endParaRPr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353419A-22CC-4FFF-8FD2-18CA011C08C2}"/>
              </a:ext>
            </a:extLst>
          </p:cNvPr>
          <p:cNvSpPr txBox="1"/>
          <p:nvPr/>
        </p:nvSpPr>
        <p:spPr>
          <a:xfrm>
            <a:off x="2316105" y="5326106"/>
            <a:ext cx="7661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番目と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5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番目の平均</a:t>
            </a:r>
            <a:endParaRPr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（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16+18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÷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２＝</a:t>
            </a:r>
            <a:r>
              <a:rPr lang="en-US" altLang="ja-JP" sz="2800" dirty="0"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dirty="0">
                <a:latin typeface="Meiryo" panose="020B0604030504040204" pitchFamily="50" charset="-128"/>
                <a:ea typeface="Meiryo" panose="020B0604030504040204" pitchFamily="50" charset="-128"/>
              </a:rPr>
              <a:t>・・・中央値</a:t>
            </a:r>
            <a:endParaRPr lang="en-US" altLang="ja-JP" sz="28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92D7FEB-D015-4922-9EF2-A9E2FD48D96D}"/>
              </a:ext>
            </a:extLst>
          </p:cNvPr>
          <p:cNvSpPr txBox="1"/>
          <p:nvPr/>
        </p:nvSpPr>
        <p:spPr>
          <a:xfrm>
            <a:off x="200945" y="971687"/>
            <a:ext cx="3385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solidFill>
                  <a:srgbClr val="00B05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個数が偶数のとき</a:t>
            </a:r>
            <a:endParaRPr lang="en-US" altLang="ja-JP" sz="2800" dirty="0">
              <a:solidFill>
                <a:srgbClr val="00B05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8620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  <p:bldP spid="11" grpId="0"/>
      <p:bldP spid="13" grpId="0"/>
      <p:bldP spid="15" grpId="0"/>
      <p:bldP spid="16" grpId="0" animBg="1"/>
      <p:bldP spid="8" grpId="0" animBg="1"/>
      <p:bldP spid="10" grpId="0" animBg="1"/>
      <p:bldP spid="12" grpId="0" animBg="1"/>
      <p:bldP spid="21" grpId="0"/>
      <p:bldP spid="23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C4BC946-B8BC-4D6E-B8D6-1171566A604E}"/>
              </a:ext>
            </a:extLst>
          </p:cNvPr>
          <p:cNvSpPr txBox="1"/>
          <p:nvPr/>
        </p:nvSpPr>
        <p:spPr>
          <a:xfrm>
            <a:off x="865709" y="539343"/>
            <a:ext cx="101354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グループの</a:t>
            </a:r>
            <a:r>
              <a:rPr lang="ja-JP" altLang="en-US" sz="3600" b="1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「ふつう」</a:t>
            </a:r>
            <a:r>
              <a:rPr lang="ja-JP" altLang="en-US" sz="36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あるいは</a:t>
            </a:r>
            <a:r>
              <a:rPr lang="ja-JP" altLang="en-US" sz="3600" b="1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「標準」</a:t>
            </a:r>
            <a:r>
              <a:rPr lang="ja-JP" altLang="en-US" sz="36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を表す数値を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ja-JP" altLang="en-US" sz="4000" b="1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代表値」</a:t>
            </a:r>
            <a:r>
              <a:rPr lang="ja-JP" altLang="en-US" sz="36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と呼びます。</a:t>
            </a:r>
            <a:endParaRPr lang="en-US" altLang="ja-JP" sz="36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36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一番よく使われるのが</a:t>
            </a:r>
            <a:r>
              <a:rPr lang="ja-JP" altLang="en-US" sz="3600" b="1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平均</a:t>
            </a:r>
            <a:r>
              <a:rPr lang="ja-JP" altLang="en-US" sz="36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です。</a:t>
            </a:r>
            <a:endParaRPr lang="en-US" altLang="ja-JP" sz="36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5A41701-1E5D-4708-A071-EDA05C832C83}"/>
              </a:ext>
            </a:extLst>
          </p:cNvPr>
          <p:cNvSpPr txBox="1"/>
          <p:nvPr/>
        </p:nvSpPr>
        <p:spPr>
          <a:xfrm>
            <a:off x="1221309" y="2496234"/>
            <a:ext cx="10135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大きく外れた値がある</a:t>
            </a:r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と 平均値は 代表値と言えない場合も出てきます。</a:t>
            </a:r>
            <a:endParaRPr lang="en-US" altLang="ja-JP" sz="40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6E1B2B-1C7A-4263-8F61-C3CDFA7629D0}"/>
              </a:ext>
            </a:extLst>
          </p:cNvPr>
          <p:cNvSpPr txBox="1"/>
          <p:nvPr/>
        </p:nvSpPr>
        <p:spPr>
          <a:xfrm>
            <a:off x="1333069" y="4361766"/>
            <a:ext cx="93552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そこで　</a:t>
            </a:r>
            <a:r>
              <a:rPr kumimoji="1" lang="ja-JP" altLang="en-US" sz="4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中央値</a:t>
            </a:r>
            <a:r>
              <a:rPr kumimoji="1" lang="ja-JP" altLang="en-US" sz="4800" dirty="0">
                <a:latin typeface="Meiryo" panose="020B0604030504040204" pitchFamily="50" charset="-128"/>
                <a:ea typeface="Meiryo" panose="020B0604030504040204" pitchFamily="50" charset="-128"/>
              </a:rPr>
              <a:t>　が代表値として使われます。</a:t>
            </a:r>
            <a:endParaRPr kumimoji="1" lang="en-US" altLang="ja-JP" sz="48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115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AE6D030-2E7B-4571-8ED8-446A24959872}"/>
              </a:ext>
            </a:extLst>
          </p:cNvPr>
          <p:cNvSpPr txBox="1"/>
          <p:nvPr/>
        </p:nvSpPr>
        <p:spPr>
          <a:xfrm>
            <a:off x="862272" y="183713"/>
            <a:ext cx="63782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ソフトボールのデータにもどると</a:t>
            </a:r>
            <a:endParaRPr kumimoji="1" lang="en-US" altLang="ja-JP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CFCC30A5-8915-40E7-9C1B-155A587B7E64}"/>
              </a:ext>
            </a:extLst>
          </p:cNvPr>
          <p:cNvSpPr txBox="1"/>
          <p:nvPr/>
        </p:nvSpPr>
        <p:spPr>
          <a:xfrm>
            <a:off x="2278693" y="1790876"/>
            <a:ext cx="695261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群馬県新里東小学校</a:t>
            </a:r>
            <a:r>
              <a:rPr lang="en-US" altLang="ja-JP" sz="4000" dirty="0"/>
              <a:t>6</a:t>
            </a:r>
            <a:r>
              <a:rPr lang="ja-JP" altLang="en-US" sz="4000" dirty="0"/>
              <a:t>年</a:t>
            </a:r>
            <a:endParaRPr lang="en-US" altLang="ja-JP" sz="4000" dirty="0"/>
          </a:p>
          <a:p>
            <a:r>
              <a:rPr lang="ja-JP" altLang="en-US" sz="4000" dirty="0"/>
              <a:t>野中駿哉君　</a:t>
            </a:r>
            <a:r>
              <a:rPr kumimoji="1" lang="en-US" altLang="ja-JP" sz="4000" dirty="0"/>
              <a:t>91.55</a:t>
            </a:r>
            <a:r>
              <a:rPr kumimoji="1" lang="ja-JP" altLang="en-US" sz="4000" dirty="0"/>
              <a:t>ｍ　</a:t>
            </a:r>
            <a:endParaRPr kumimoji="1" lang="en-US" altLang="ja-JP" sz="4000" dirty="0"/>
          </a:p>
          <a:p>
            <a:r>
              <a:rPr kumimoji="1" lang="en-US" altLang="ja-JP" sz="4000" dirty="0"/>
              <a:t>2015</a:t>
            </a:r>
            <a:r>
              <a:rPr kumimoji="1" lang="ja-JP" altLang="en-US" sz="4000" dirty="0"/>
              <a:t>年県記録会公式記録</a:t>
            </a:r>
            <a:endParaRPr kumimoji="1" lang="en-US" altLang="ja-JP" sz="40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4192A75-C781-401F-8B51-5DEB00AB47A6}"/>
              </a:ext>
            </a:extLst>
          </p:cNvPr>
          <p:cNvSpPr txBox="1"/>
          <p:nvPr/>
        </p:nvSpPr>
        <p:spPr>
          <a:xfrm>
            <a:off x="1324075" y="4451571"/>
            <a:ext cx="1032944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野中君が</a:t>
            </a:r>
            <a:r>
              <a:rPr kumimoji="1" lang="en-US" altLang="ja-JP" sz="4000" dirty="0"/>
              <a:t>6</a:t>
            </a:r>
            <a:r>
              <a:rPr kumimoji="1" lang="ja-JP" altLang="en-US" sz="4000" dirty="0"/>
              <a:t>年</a:t>
            </a:r>
            <a:r>
              <a:rPr kumimoji="1" lang="en-US" altLang="ja-JP" sz="4000" dirty="0"/>
              <a:t>1</a:t>
            </a:r>
            <a:r>
              <a:rPr kumimoji="1" lang="ja-JP" altLang="en-US" sz="4000" dirty="0"/>
              <a:t>組に転校してくると，</a:t>
            </a:r>
            <a:endParaRPr kumimoji="1" lang="en-US" altLang="ja-JP" sz="4000" dirty="0"/>
          </a:p>
          <a:p>
            <a:r>
              <a:rPr kumimoji="1" lang="ja-JP" altLang="en-US" sz="4000" dirty="0"/>
              <a:t>ソフトボールの平均は　どうなる・・・</a:t>
            </a:r>
            <a:endParaRPr kumimoji="1" lang="en-US" altLang="ja-JP" sz="4000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83C93C6-5107-468E-AB3C-FCB7E8FA7FBD}"/>
              </a:ext>
            </a:extLst>
          </p:cNvPr>
          <p:cNvSpPr/>
          <p:nvPr/>
        </p:nvSpPr>
        <p:spPr>
          <a:xfrm>
            <a:off x="2024743" y="914200"/>
            <a:ext cx="7053943" cy="3038040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抽象, 挿絵 が含まれている画像&#10;&#10;自動的に生成された説明">
            <a:extLst>
              <a:ext uri="{FF2B5EF4-FFF2-40B4-BE49-F238E27FC236}">
                <a16:creationId xmlns:a16="http://schemas.microsoft.com/office/drawing/2014/main" id="{CE4C4511-5B8E-4C48-84AD-C0C15231D6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62" y="1156929"/>
            <a:ext cx="1563706" cy="1209266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1CB49E5-7AB8-473B-80EF-E7D4BD5A8EDF}"/>
              </a:ext>
            </a:extLst>
          </p:cNvPr>
          <p:cNvSpPr txBox="1"/>
          <p:nvPr/>
        </p:nvSpPr>
        <p:spPr>
          <a:xfrm>
            <a:off x="2132293" y="1082990"/>
            <a:ext cx="6483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ソフトボール投げ最高記録</a:t>
            </a:r>
            <a:endParaRPr kumimoji="1" lang="en-US" altLang="ja-JP" sz="4000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47AE53E0-7350-4439-A30B-BD306A3D77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5852" y="2282944"/>
            <a:ext cx="2102807" cy="300551"/>
          </a:xfrm>
        </p:spPr>
        <p:txBody>
          <a:bodyPr>
            <a:normAutofit/>
          </a:bodyPr>
          <a:lstStyle/>
          <a:p>
            <a:r>
              <a:rPr lang="ja-JP" altLang="en-US" sz="1400" dirty="0"/>
              <a:t>のなか　　しゅんや</a:t>
            </a:r>
            <a:endParaRPr kumimoji="1" lang="ja-JP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526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2" grpId="0" animBg="1"/>
      <p:bldP spid="13" grpId="0"/>
      <p:bldP spid="8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461F08-80CA-4FD8-9D31-EDA460FEA017}"/>
              </a:ext>
            </a:extLst>
          </p:cNvPr>
          <p:cNvSpPr txBox="1"/>
          <p:nvPr/>
        </p:nvSpPr>
        <p:spPr>
          <a:xfrm>
            <a:off x="632726" y="191279"/>
            <a:ext cx="46700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ソフトボール投げ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0C0C462-2177-4338-BE9A-26EAB2CEF7A0}"/>
              </a:ext>
            </a:extLst>
          </p:cNvPr>
          <p:cNvSpPr txBox="1"/>
          <p:nvPr/>
        </p:nvSpPr>
        <p:spPr>
          <a:xfrm>
            <a:off x="942706" y="784661"/>
            <a:ext cx="10741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/>
              <a:t>17m  19m  23m  24m  26m  28m  31m  34m  38m  40m</a:t>
            </a:r>
            <a:r>
              <a:rPr kumimoji="1" lang="ja-JP" altLang="en-US" sz="3600" dirty="0"/>
              <a:t>　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F988F2-4D80-4EB6-85A1-03C7E600F871}"/>
              </a:ext>
            </a:extLst>
          </p:cNvPr>
          <p:cNvSpPr txBox="1"/>
          <p:nvPr/>
        </p:nvSpPr>
        <p:spPr>
          <a:xfrm>
            <a:off x="549912" y="2007110"/>
            <a:ext cx="96658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このクラスに　</a:t>
            </a:r>
            <a:r>
              <a:rPr kumimoji="1" lang="en-US" altLang="ja-JP" sz="4000" dirty="0"/>
              <a:t>91.55</a:t>
            </a:r>
            <a:r>
              <a:rPr kumimoji="1" lang="ja-JP" altLang="en-US" sz="4000" dirty="0"/>
              <a:t>ｍの野中君が転校してきました。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5A5803C-C27F-4DEF-9914-F0B4B7F0EE5F}"/>
              </a:ext>
            </a:extLst>
          </p:cNvPr>
          <p:cNvSpPr txBox="1"/>
          <p:nvPr/>
        </p:nvSpPr>
        <p:spPr>
          <a:xfrm>
            <a:off x="859983" y="4021474"/>
            <a:ext cx="4324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さて，平均は？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BD057C9-778D-4121-9688-C474E23C0DF4}"/>
              </a:ext>
            </a:extLst>
          </p:cNvPr>
          <p:cNvSpPr txBox="1"/>
          <p:nvPr/>
        </p:nvSpPr>
        <p:spPr>
          <a:xfrm>
            <a:off x="2496214" y="3278070"/>
            <a:ext cx="6357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このクラスに野中君が入ると</a:t>
            </a:r>
            <a:endParaRPr kumimoji="1" lang="en-US" altLang="ja-JP" sz="3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045D05-2C83-4055-92AB-D11B2B72A47F}"/>
              </a:ext>
            </a:extLst>
          </p:cNvPr>
          <p:cNvSpPr txBox="1"/>
          <p:nvPr/>
        </p:nvSpPr>
        <p:spPr>
          <a:xfrm>
            <a:off x="4803159" y="4009971"/>
            <a:ext cx="18774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平均値</a:t>
            </a:r>
            <a:endParaRPr kumimoji="1" lang="en-US" altLang="ja-JP" sz="4400" dirty="0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61803B1-A240-4ABB-B654-813AB61DF230}"/>
              </a:ext>
            </a:extLst>
          </p:cNvPr>
          <p:cNvSpPr txBox="1"/>
          <p:nvPr/>
        </p:nvSpPr>
        <p:spPr>
          <a:xfrm>
            <a:off x="6515444" y="3909404"/>
            <a:ext cx="1569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dirty="0"/>
              <a:t>37</a:t>
            </a:r>
            <a:r>
              <a:rPr kumimoji="1" lang="ja-JP" altLang="en-US" sz="4800" dirty="0"/>
              <a:t>ｍ</a:t>
            </a:r>
            <a:endParaRPr kumimoji="1" lang="en-US" altLang="ja-JP" sz="4800" dirty="0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88CA92B-971E-4F2A-A243-257FB3202358}"/>
              </a:ext>
            </a:extLst>
          </p:cNvPr>
          <p:cNvSpPr txBox="1"/>
          <p:nvPr/>
        </p:nvSpPr>
        <p:spPr>
          <a:xfrm>
            <a:off x="2360555" y="1255977"/>
            <a:ext cx="604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このクラスの平均</a:t>
            </a:r>
            <a:r>
              <a:rPr kumimoji="1" lang="en-US" altLang="ja-JP" sz="4400" dirty="0"/>
              <a:t>28</a:t>
            </a:r>
            <a:r>
              <a:rPr kumimoji="1" lang="ja-JP" altLang="en-US" sz="3600" dirty="0"/>
              <a:t>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83BDA48-A467-45BA-849F-69B3710D68DE}"/>
              </a:ext>
            </a:extLst>
          </p:cNvPr>
          <p:cNvSpPr txBox="1"/>
          <p:nvPr/>
        </p:nvSpPr>
        <p:spPr>
          <a:xfrm>
            <a:off x="1245921" y="4751504"/>
            <a:ext cx="1013546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大きく外れた値がある</a:t>
            </a:r>
            <a:r>
              <a:rPr lang="ja-JP" altLang="en-US" sz="3200" dirty="0">
                <a:latin typeface="Meiryo" panose="020B0604030504040204" pitchFamily="50" charset="-128"/>
                <a:ea typeface="Meiryo" panose="020B0604030504040204" pitchFamily="50" charset="-128"/>
              </a:rPr>
              <a:t>と 平均値は 代表値と言えない場合が出てきます。</a:t>
            </a:r>
            <a:endParaRPr lang="en-US" altLang="ja-JP" sz="3200" dirty="0"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3372CF61-2B73-4991-A937-3CF572987079}"/>
              </a:ext>
            </a:extLst>
          </p:cNvPr>
          <p:cNvSpPr txBox="1"/>
          <p:nvPr/>
        </p:nvSpPr>
        <p:spPr>
          <a:xfrm>
            <a:off x="2833073" y="5956037"/>
            <a:ext cx="2100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これを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233B4AF-E714-4875-BB34-70642C76C01A}"/>
              </a:ext>
            </a:extLst>
          </p:cNvPr>
          <p:cNvSpPr txBox="1"/>
          <p:nvPr/>
        </p:nvSpPr>
        <p:spPr>
          <a:xfrm>
            <a:off x="4653416" y="5848315"/>
            <a:ext cx="4452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「平均の罠」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7DF7CC1-D15A-44CA-BA64-7FBFD102CB62}"/>
              </a:ext>
            </a:extLst>
          </p:cNvPr>
          <p:cNvSpPr txBox="1"/>
          <p:nvPr/>
        </p:nvSpPr>
        <p:spPr>
          <a:xfrm>
            <a:off x="7470488" y="5537245"/>
            <a:ext cx="934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わな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E762AD-556F-CF19-734D-3B8E04AAA05F}"/>
              </a:ext>
            </a:extLst>
          </p:cNvPr>
          <p:cNvSpPr txBox="1"/>
          <p:nvPr/>
        </p:nvSpPr>
        <p:spPr>
          <a:xfrm>
            <a:off x="8576648" y="5998910"/>
            <a:ext cx="3346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といいます。</a:t>
            </a:r>
          </a:p>
        </p:txBody>
      </p:sp>
    </p:spTree>
    <p:extLst>
      <p:ext uri="{BB962C8B-B14F-4D97-AF65-F5344CB8AC3E}">
        <p14:creationId xmlns:p14="http://schemas.microsoft.com/office/powerpoint/2010/main" val="2893554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1" grpId="0"/>
      <p:bldP spid="12" grpId="0"/>
      <p:bldP spid="14" grpId="0"/>
      <p:bldP spid="16" grpId="0"/>
      <p:bldP spid="17" grpId="0"/>
      <p:bldP spid="19" grpId="0"/>
      <p:bldP spid="20" grpId="0"/>
      <p:bldP spid="21" grpId="0"/>
      <p:bldP spid="22" grpId="0"/>
      <p:bldP spid="13" grpId="0"/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6269975-A5EF-47D0-8F8A-B4AA1EFAB8AC}"/>
              </a:ext>
            </a:extLst>
          </p:cNvPr>
          <p:cNvSpPr txBox="1"/>
          <p:nvPr/>
        </p:nvSpPr>
        <p:spPr>
          <a:xfrm>
            <a:off x="1458912" y="1266412"/>
            <a:ext cx="8802410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800" dirty="0"/>
              <a:t>大きく外れた値があるときは，</a:t>
            </a:r>
            <a:endParaRPr lang="en-US" altLang="ja-JP" sz="4800" dirty="0"/>
          </a:p>
          <a:p>
            <a:r>
              <a:rPr lang="ja-JP" altLang="en-US" sz="4800" dirty="0"/>
              <a:t>平均値より 中央値を </a:t>
            </a:r>
            <a:endParaRPr lang="en-US" altLang="ja-JP" sz="4800" dirty="0"/>
          </a:p>
          <a:p>
            <a:r>
              <a:rPr lang="ja-JP" altLang="en-US" sz="4800" dirty="0"/>
              <a:t>代表値として見た方がいいね。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3809849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CEA26BAA-8DA2-4EF8-AA51-A553F800C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485" y="7874"/>
            <a:ext cx="5909595" cy="741680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へいきんち　　　ちゅうおうち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61316" y="1571200"/>
            <a:ext cx="3007360" cy="919556"/>
          </a:xfrm>
        </p:spPr>
        <p:txBody>
          <a:bodyPr/>
          <a:lstStyle/>
          <a:p>
            <a:r>
              <a:rPr kumimoji="1" lang="ja-JP" altLang="en-US" dirty="0"/>
              <a:t>頻（ひん）の意味</a:t>
            </a:r>
            <a:endParaRPr kumimoji="1" lang="en-US" altLang="ja-JP" dirty="0"/>
          </a:p>
          <a:p>
            <a:r>
              <a:rPr lang="ja-JP" altLang="en-US" b="0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何度も　何回も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19CB393-360E-4CCE-8CA7-A8B0D9A41389}"/>
              </a:ext>
            </a:extLst>
          </p:cNvPr>
          <p:cNvSpPr txBox="1">
            <a:spLocks/>
          </p:cNvSpPr>
          <p:nvPr/>
        </p:nvSpPr>
        <p:spPr>
          <a:xfrm>
            <a:off x="826485" y="686691"/>
            <a:ext cx="5909595" cy="9844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平均値　中央値　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54C8457-BE9B-4A93-9A2C-9BDE9348731D}"/>
              </a:ext>
            </a:extLst>
          </p:cNvPr>
          <p:cNvSpPr txBox="1"/>
          <p:nvPr/>
        </p:nvSpPr>
        <p:spPr>
          <a:xfrm>
            <a:off x="1075093" y="2600254"/>
            <a:ext cx="8905002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平均値・中央値のほか</a:t>
            </a:r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の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代表値には，</a:t>
            </a:r>
            <a:endParaRPr lang="en-US" altLang="ja-JP" sz="40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4000" b="1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最頻値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と呼ばれるものがあります。</a:t>
            </a:r>
            <a:endParaRPr lang="en-US" altLang="ja-JP" sz="40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05540D-AE4E-4B15-BE3A-ED47013EEBF0}"/>
              </a:ext>
            </a:extLst>
          </p:cNvPr>
          <p:cNvSpPr txBox="1"/>
          <p:nvPr/>
        </p:nvSpPr>
        <p:spPr>
          <a:xfrm>
            <a:off x="977711" y="4032644"/>
            <a:ext cx="10216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12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21</a:t>
            </a:r>
            <a:r>
              <a:rPr lang="ja-JP" altLang="en-US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4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45</a:t>
            </a:r>
            <a:endParaRPr kumimoji="1" lang="ja-JP" altLang="en-US" sz="2400" dirty="0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399189DC-FA82-4344-B028-68CDE2C5DE97}"/>
              </a:ext>
            </a:extLst>
          </p:cNvPr>
          <p:cNvSpPr txBox="1">
            <a:spLocks/>
          </p:cNvSpPr>
          <p:nvPr/>
        </p:nvSpPr>
        <p:spPr>
          <a:xfrm>
            <a:off x="2113175" y="4752569"/>
            <a:ext cx="7965649" cy="665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いちばん何回もでてきた数値は　</a:t>
            </a:r>
            <a:r>
              <a:rPr lang="en-US" altLang="ja-JP" sz="36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36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　</a:t>
            </a:r>
            <a:endParaRPr lang="en-US" altLang="ja-JP" sz="3600" dirty="0">
              <a:solidFill>
                <a:srgbClr val="FF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D25AE49C-E0E6-4C26-845C-6C879FF764DE}"/>
              </a:ext>
            </a:extLst>
          </p:cNvPr>
          <p:cNvSpPr/>
          <p:nvPr/>
        </p:nvSpPr>
        <p:spPr>
          <a:xfrm>
            <a:off x="4319244" y="3961932"/>
            <a:ext cx="2099388" cy="5323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EDBC968-FBFE-4E8A-A0ED-210550810723}"/>
              </a:ext>
            </a:extLst>
          </p:cNvPr>
          <p:cNvSpPr txBox="1">
            <a:spLocks/>
          </p:cNvSpPr>
          <p:nvPr/>
        </p:nvSpPr>
        <p:spPr>
          <a:xfrm>
            <a:off x="6736080" y="658870"/>
            <a:ext cx="3257835" cy="9844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最</a:t>
            </a:r>
            <a:r>
              <a:rPr lang="ja-JP" altLang="en-US" dirty="0">
                <a:solidFill>
                  <a:srgbClr val="FF0000"/>
                </a:solidFill>
              </a:rPr>
              <a:t>頻</a:t>
            </a:r>
            <a:r>
              <a:rPr lang="ja-JP" altLang="en-US" dirty="0"/>
              <a:t>値</a:t>
            </a:r>
          </a:p>
        </p:txBody>
      </p:sp>
      <p:sp>
        <p:nvSpPr>
          <p:cNvPr id="11" name="タイトル 6">
            <a:extLst>
              <a:ext uri="{FF2B5EF4-FFF2-40B4-BE49-F238E27FC236}">
                <a16:creationId xmlns:a16="http://schemas.microsoft.com/office/drawing/2014/main" id="{84706C48-F62F-4E5B-B469-03A430280E34}"/>
              </a:ext>
            </a:extLst>
          </p:cNvPr>
          <p:cNvSpPr txBox="1">
            <a:spLocks/>
          </p:cNvSpPr>
          <p:nvPr/>
        </p:nvSpPr>
        <p:spPr>
          <a:xfrm>
            <a:off x="6939279" y="0"/>
            <a:ext cx="2851435" cy="74168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/>
              <a:t>さいひんち</a:t>
            </a:r>
          </a:p>
        </p:txBody>
      </p:sp>
      <p:sp>
        <p:nvSpPr>
          <p:cNvPr id="6" name="タイトル 6">
            <a:extLst>
              <a:ext uri="{FF2B5EF4-FFF2-40B4-BE49-F238E27FC236}">
                <a16:creationId xmlns:a16="http://schemas.microsoft.com/office/drawing/2014/main" id="{1740066A-8AA4-44A9-A16B-58090BBD227F}"/>
              </a:ext>
            </a:extLst>
          </p:cNvPr>
          <p:cNvSpPr txBox="1">
            <a:spLocks/>
          </p:cNvSpPr>
          <p:nvPr/>
        </p:nvSpPr>
        <p:spPr>
          <a:xfrm>
            <a:off x="3271209" y="5407478"/>
            <a:ext cx="1770949" cy="46166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dirty="0"/>
              <a:t>さいひんち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ADF5F990-899D-482E-98F3-49265D07ACD4}"/>
              </a:ext>
            </a:extLst>
          </p:cNvPr>
          <p:cNvSpPr txBox="1">
            <a:spLocks/>
          </p:cNvSpPr>
          <p:nvPr/>
        </p:nvSpPr>
        <p:spPr>
          <a:xfrm>
            <a:off x="3433769" y="5823654"/>
            <a:ext cx="5913431" cy="6953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最頻値は　</a:t>
            </a:r>
            <a:r>
              <a:rPr lang="en-US" altLang="ja-JP" sz="44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44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です。</a:t>
            </a:r>
            <a:endParaRPr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9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build="p"/>
      <p:bldP spid="5" grpId="0"/>
      <p:bldP spid="8" grpId="0"/>
      <p:bldP spid="4" grpId="0"/>
      <p:bldP spid="12" grpId="0"/>
      <p:bldP spid="13" grpId="0" animBg="1"/>
      <p:bldP spid="2" grpId="0"/>
      <p:bldP spid="11" grpId="0"/>
      <p:bldP spid="6" grpId="0"/>
      <p:bldP spid="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CEA26BAA-8DA2-4EF8-AA51-A553F800C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0059" y="84387"/>
            <a:ext cx="2876939" cy="570130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さいひんち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04623" y="302777"/>
            <a:ext cx="3336004" cy="919556"/>
          </a:xfrm>
        </p:spPr>
        <p:txBody>
          <a:bodyPr/>
          <a:lstStyle/>
          <a:p>
            <a:r>
              <a:rPr kumimoji="1" lang="ja-JP" altLang="en-US" dirty="0"/>
              <a:t>頻（ひん）の意味</a:t>
            </a:r>
            <a:endParaRPr kumimoji="1" lang="en-US" altLang="ja-JP" dirty="0"/>
          </a:p>
          <a:p>
            <a:r>
              <a:rPr lang="ja-JP" altLang="en-US" b="0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何度も　何回も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A19CB393-360E-4CCE-8CA7-A8B0D9A41389}"/>
              </a:ext>
            </a:extLst>
          </p:cNvPr>
          <p:cNvSpPr txBox="1">
            <a:spLocks/>
          </p:cNvSpPr>
          <p:nvPr/>
        </p:nvSpPr>
        <p:spPr>
          <a:xfrm>
            <a:off x="710059" y="477855"/>
            <a:ext cx="3026228" cy="98447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最頻値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E05540D-AE4E-4B15-BE3A-ED47013EEBF0}"/>
              </a:ext>
            </a:extLst>
          </p:cNvPr>
          <p:cNvSpPr txBox="1"/>
          <p:nvPr/>
        </p:nvSpPr>
        <p:spPr>
          <a:xfrm>
            <a:off x="147897" y="1620199"/>
            <a:ext cx="11896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13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21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45</a:t>
            </a:r>
            <a:endParaRPr kumimoji="1" lang="ja-JP" altLang="en-US" sz="2800" dirty="0"/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399189DC-FA82-4344-B028-68CDE2C5DE97}"/>
              </a:ext>
            </a:extLst>
          </p:cNvPr>
          <p:cNvSpPr txBox="1">
            <a:spLocks/>
          </p:cNvSpPr>
          <p:nvPr/>
        </p:nvSpPr>
        <p:spPr>
          <a:xfrm>
            <a:off x="2179922" y="2324513"/>
            <a:ext cx="7088157" cy="9986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いちばん何回もでてきた数値は　</a:t>
            </a:r>
            <a:r>
              <a:rPr lang="en-US" altLang="ja-JP" sz="2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　　</a:t>
            </a:r>
            <a:endParaRPr lang="en-US" altLang="ja-JP" sz="2800" dirty="0">
              <a:solidFill>
                <a:srgbClr val="FF0000"/>
              </a:solidFill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最頻値は　</a:t>
            </a:r>
            <a:r>
              <a:rPr lang="en-US" altLang="ja-JP" sz="2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dirty="0">
                <a:solidFill>
                  <a:srgbClr val="FF0000"/>
                </a:solidFill>
                <a:latin typeface="Meiryo" panose="020B0604030504040204" pitchFamily="50" charset="-128"/>
                <a:ea typeface="Meiryo" panose="020B0604030504040204" pitchFamily="50" charset="-128"/>
              </a:rPr>
              <a:t>です。</a:t>
            </a:r>
            <a:endParaRPr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D25AE49C-E0E6-4C26-845C-6C879FF764DE}"/>
              </a:ext>
            </a:extLst>
          </p:cNvPr>
          <p:cNvSpPr/>
          <p:nvPr/>
        </p:nvSpPr>
        <p:spPr>
          <a:xfrm>
            <a:off x="5046305" y="1566237"/>
            <a:ext cx="2099388" cy="5323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C8DC4B5E-6634-484D-B995-4E681A029FEB}"/>
              </a:ext>
            </a:extLst>
          </p:cNvPr>
          <p:cNvSpPr txBox="1">
            <a:spLocks/>
          </p:cNvSpPr>
          <p:nvPr/>
        </p:nvSpPr>
        <p:spPr>
          <a:xfrm>
            <a:off x="575563" y="5616974"/>
            <a:ext cx="10494062" cy="63758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/>
              <a:t>最頻値は　たくさんのデータがないと</a:t>
            </a:r>
            <a:endParaRPr lang="en-US" altLang="ja-JP" sz="4000" dirty="0"/>
          </a:p>
          <a:p>
            <a:r>
              <a:rPr lang="ja-JP" altLang="en-US" sz="4000" dirty="0"/>
              <a:t>代表値として使えない</a:t>
            </a:r>
            <a:endParaRPr lang="en-US" altLang="ja-JP" sz="4000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94FA4C5-D0AA-4B6B-B51B-F87D84E447C0}"/>
              </a:ext>
            </a:extLst>
          </p:cNvPr>
          <p:cNvSpPr txBox="1"/>
          <p:nvPr/>
        </p:nvSpPr>
        <p:spPr>
          <a:xfrm>
            <a:off x="435482" y="3614485"/>
            <a:ext cx="11091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12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16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18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19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21</a:t>
            </a:r>
            <a:r>
              <a:rPr lang="ja-JP" altLang="en-US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</a:t>
            </a:r>
            <a:r>
              <a:rPr lang="en-US" altLang="ja-JP" sz="2800" b="0" i="0" dirty="0">
                <a:solidFill>
                  <a:srgbClr val="00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45</a:t>
            </a:r>
            <a:endParaRPr kumimoji="1" lang="ja-JP" altLang="en-US" sz="28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59EAEB7D-255A-4C70-B42A-FAC07D8C8C13}"/>
              </a:ext>
            </a:extLst>
          </p:cNvPr>
          <p:cNvSpPr/>
          <p:nvPr/>
        </p:nvSpPr>
        <p:spPr>
          <a:xfrm>
            <a:off x="2859659" y="3568851"/>
            <a:ext cx="1443718" cy="5323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DA4673A0-D087-49A8-9ACA-3ED329547115}"/>
              </a:ext>
            </a:extLst>
          </p:cNvPr>
          <p:cNvSpPr/>
          <p:nvPr/>
        </p:nvSpPr>
        <p:spPr>
          <a:xfrm>
            <a:off x="4460241" y="3569203"/>
            <a:ext cx="1443718" cy="5323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3DDA614F-3C37-4B66-B34C-7BBEC66211E6}"/>
              </a:ext>
            </a:extLst>
          </p:cNvPr>
          <p:cNvSpPr/>
          <p:nvPr/>
        </p:nvSpPr>
        <p:spPr>
          <a:xfrm>
            <a:off x="6858678" y="3577883"/>
            <a:ext cx="1443718" cy="5323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字幕 2">
            <a:extLst>
              <a:ext uri="{FF2B5EF4-FFF2-40B4-BE49-F238E27FC236}">
                <a16:creationId xmlns:a16="http://schemas.microsoft.com/office/drawing/2014/main" id="{207456D6-BE15-4840-A9F2-7F9215FF0513}"/>
              </a:ext>
            </a:extLst>
          </p:cNvPr>
          <p:cNvSpPr txBox="1">
            <a:spLocks/>
          </p:cNvSpPr>
          <p:nvPr/>
        </p:nvSpPr>
        <p:spPr>
          <a:xfrm>
            <a:off x="1642946" y="4324639"/>
            <a:ext cx="8359296" cy="46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600" dirty="0">
                <a:solidFill>
                  <a:srgbClr val="FF0000"/>
                </a:solidFill>
              </a:rPr>
              <a:t>こうなると最頻値は</a:t>
            </a:r>
            <a:r>
              <a:rPr lang="en-US" altLang="ja-JP" sz="3600" dirty="0">
                <a:solidFill>
                  <a:srgbClr val="FF0000"/>
                </a:solidFill>
              </a:rPr>
              <a:t>1</a:t>
            </a:r>
            <a:r>
              <a:rPr lang="ja-JP" altLang="en-US" sz="3600" dirty="0">
                <a:solidFill>
                  <a:srgbClr val="FF0000"/>
                </a:solidFill>
              </a:rPr>
              <a:t>つに決まらない</a:t>
            </a:r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C3A15B02-6D9B-4649-8E86-533F56511A0B}"/>
              </a:ext>
            </a:extLst>
          </p:cNvPr>
          <p:cNvSpPr txBox="1">
            <a:spLocks/>
          </p:cNvSpPr>
          <p:nvPr/>
        </p:nvSpPr>
        <p:spPr>
          <a:xfrm>
            <a:off x="1118184" y="4924797"/>
            <a:ext cx="9726094" cy="4616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 dirty="0">
                <a:solidFill>
                  <a:srgbClr val="FF0000"/>
                </a:solidFill>
              </a:rPr>
              <a:t>データが少ないと決まらないことが多い</a:t>
            </a:r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1A34EA76-E460-4534-B15C-FF2F3D7CBE55}"/>
              </a:ext>
            </a:extLst>
          </p:cNvPr>
          <p:cNvSpPr/>
          <p:nvPr/>
        </p:nvSpPr>
        <p:spPr>
          <a:xfrm>
            <a:off x="435482" y="3561751"/>
            <a:ext cx="1443718" cy="532377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4178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 build="p"/>
      <p:bldP spid="5" grpId="0"/>
      <p:bldP spid="4" grpId="0"/>
      <p:bldP spid="12" grpId="0"/>
      <p:bldP spid="13" grpId="0" animBg="1"/>
      <p:bldP spid="9" grpId="0"/>
      <p:bldP spid="2" grpId="0"/>
      <p:bldP spid="6" grpId="0" animBg="1"/>
      <p:bldP spid="11" grpId="0" animBg="1"/>
      <p:bldP spid="17" grpId="0" animBg="1"/>
      <p:bldP spid="19" grpId="0"/>
      <p:bldP spid="21" grpId="0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フリーフォーム: 図形 8">
            <a:extLst>
              <a:ext uri="{FF2B5EF4-FFF2-40B4-BE49-F238E27FC236}">
                <a16:creationId xmlns:a16="http://schemas.microsoft.com/office/drawing/2014/main" id="{4A7F1B47-8E78-4B20-84A0-4AE33793D769}"/>
              </a:ext>
            </a:extLst>
          </p:cNvPr>
          <p:cNvSpPr/>
          <p:nvPr/>
        </p:nvSpPr>
        <p:spPr>
          <a:xfrm>
            <a:off x="1038393" y="510422"/>
            <a:ext cx="6442784" cy="1640802"/>
          </a:xfrm>
          <a:custGeom>
            <a:avLst/>
            <a:gdLst>
              <a:gd name="connsiteX0" fmla="*/ 0 w 6298164"/>
              <a:gd name="connsiteY0" fmla="*/ 1623860 h 1623860"/>
              <a:gd name="connsiteX1" fmla="*/ 3069772 w 6298164"/>
              <a:gd name="connsiteY1" fmla="*/ 334 h 1623860"/>
              <a:gd name="connsiteX2" fmla="*/ 6298164 w 6298164"/>
              <a:gd name="connsiteY2" fmla="*/ 1511893 h 162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298164" h="1623860">
                <a:moveTo>
                  <a:pt x="0" y="1623860"/>
                </a:moveTo>
                <a:cubicBezTo>
                  <a:pt x="1010039" y="821427"/>
                  <a:pt x="2020078" y="18995"/>
                  <a:pt x="3069772" y="334"/>
                </a:cubicBezTo>
                <a:cubicBezTo>
                  <a:pt x="4119466" y="-18327"/>
                  <a:pt x="5208815" y="746783"/>
                  <a:pt x="6298164" y="1511893"/>
                </a:cubicBez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8C98B605-B7E7-44CA-8CE2-79A93F32306C}"/>
              </a:ext>
            </a:extLst>
          </p:cNvPr>
          <p:cNvCxnSpPr>
            <a:cxnSpLocks/>
            <a:stCxn id="9" idx="1"/>
          </p:cNvCxnSpPr>
          <p:nvPr/>
        </p:nvCxnSpPr>
        <p:spPr>
          <a:xfrm>
            <a:off x="4178654" y="510759"/>
            <a:ext cx="0" cy="1640465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D676CF3-FC28-4273-9AB6-D7DDE2007BB3}"/>
              </a:ext>
            </a:extLst>
          </p:cNvPr>
          <p:cNvSpPr txBox="1"/>
          <p:nvPr/>
        </p:nvSpPr>
        <p:spPr>
          <a:xfrm>
            <a:off x="4387175" y="940604"/>
            <a:ext cx="11079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平均値</a:t>
            </a:r>
            <a:endParaRPr kumimoji="1" lang="en-US" altLang="ja-JP" sz="2400" dirty="0"/>
          </a:p>
          <a:p>
            <a:r>
              <a:rPr kumimoji="1" lang="ja-JP" altLang="en-US" sz="2400" dirty="0"/>
              <a:t>中央値</a:t>
            </a:r>
            <a:endParaRPr kumimoji="1" lang="en-US" altLang="ja-JP" sz="2400" dirty="0"/>
          </a:p>
          <a:p>
            <a:r>
              <a:rPr kumimoji="1" lang="ja-JP" altLang="en-US" sz="2400" dirty="0"/>
              <a:t>最頻値</a:t>
            </a:r>
          </a:p>
        </p:txBody>
      </p: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3D067390-A552-497D-BC94-3044A5922CAF}"/>
              </a:ext>
            </a:extLst>
          </p:cNvPr>
          <p:cNvCxnSpPr>
            <a:cxnSpLocks/>
          </p:cNvCxnSpPr>
          <p:nvPr/>
        </p:nvCxnSpPr>
        <p:spPr>
          <a:xfrm>
            <a:off x="371667" y="6093193"/>
            <a:ext cx="812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B3DEA7A-9E4D-4B46-B088-2455D1C110F9}"/>
              </a:ext>
            </a:extLst>
          </p:cNvPr>
          <p:cNvSpPr txBox="1"/>
          <p:nvPr/>
        </p:nvSpPr>
        <p:spPr>
          <a:xfrm>
            <a:off x="3204302" y="609751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中央値</a:t>
            </a:r>
            <a:endParaRPr kumimoji="1" lang="en-US" altLang="ja-JP" sz="2400" dirty="0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BE12A26-A422-4E77-9FE5-C143D589824D}"/>
              </a:ext>
            </a:extLst>
          </p:cNvPr>
          <p:cNvSpPr txBox="1"/>
          <p:nvPr/>
        </p:nvSpPr>
        <p:spPr>
          <a:xfrm>
            <a:off x="4387175" y="608722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平均値</a:t>
            </a:r>
            <a:endParaRPr kumimoji="1" lang="en-US" altLang="ja-JP" sz="2400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39BAA0D-9CE5-4801-A21C-BAF59B1B6819}"/>
              </a:ext>
            </a:extLst>
          </p:cNvPr>
          <p:cNvSpPr txBox="1"/>
          <p:nvPr/>
        </p:nvSpPr>
        <p:spPr>
          <a:xfrm>
            <a:off x="1331924" y="609954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最頻値</a:t>
            </a:r>
          </a:p>
        </p:txBody>
      </p: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3D5F4988-0118-4249-A4C5-D249F0135BFC}"/>
              </a:ext>
            </a:extLst>
          </p:cNvPr>
          <p:cNvCxnSpPr>
            <a:cxnSpLocks/>
          </p:cNvCxnSpPr>
          <p:nvPr/>
        </p:nvCxnSpPr>
        <p:spPr>
          <a:xfrm>
            <a:off x="477520" y="2151224"/>
            <a:ext cx="782479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フリーフォーム: 図形 50">
            <a:extLst>
              <a:ext uri="{FF2B5EF4-FFF2-40B4-BE49-F238E27FC236}">
                <a16:creationId xmlns:a16="http://schemas.microsoft.com/office/drawing/2014/main" id="{4AB7A125-2EFA-43D9-9E7B-6F6191BF28D3}"/>
              </a:ext>
            </a:extLst>
          </p:cNvPr>
          <p:cNvSpPr/>
          <p:nvPr/>
        </p:nvSpPr>
        <p:spPr>
          <a:xfrm>
            <a:off x="7457855" y="2029927"/>
            <a:ext cx="317241" cy="139959"/>
          </a:xfrm>
          <a:custGeom>
            <a:avLst/>
            <a:gdLst>
              <a:gd name="connsiteX0" fmla="*/ 0 w 317241"/>
              <a:gd name="connsiteY0" fmla="*/ 0 h 139959"/>
              <a:gd name="connsiteX1" fmla="*/ 317241 w 317241"/>
              <a:gd name="connsiteY1" fmla="*/ 139959 h 139959"/>
              <a:gd name="connsiteX2" fmla="*/ 317241 w 317241"/>
              <a:gd name="connsiteY2" fmla="*/ 139959 h 139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17241" h="139959">
                <a:moveTo>
                  <a:pt x="0" y="0"/>
                </a:moveTo>
                <a:lnTo>
                  <a:pt x="317241" y="139959"/>
                </a:lnTo>
                <a:lnTo>
                  <a:pt x="317241" y="139959"/>
                </a:ln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フリーフォーム: 図形 53">
            <a:extLst>
              <a:ext uri="{FF2B5EF4-FFF2-40B4-BE49-F238E27FC236}">
                <a16:creationId xmlns:a16="http://schemas.microsoft.com/office/drawing/2014/main" id="{92227810-34DA-4E89-BF9D-A6D336ECEFE8}"/>
              </a:ext>
            </a:extLst>
          </p:cNvPr>
          <p:cNvSpPr/>
          <p:nvPr/>
        </p:nvSpPr>
        <p:spPr>
          <a:xfrm>
            <a:off x="800460" y="3626021"/>
            <a:ext cx="7408820" cy="2473524"/>
          </a:xfrm>
          <a:custGeom>
            <a:avLst/>
            <a:gdLst>
              <a:gd name="connsiteX0" fmla="*/ 0 w 7081935"/>
              <a:gd name="connsiteY0" fmla="*/ 2495946 h 2495946"/>
              <a:gd name="connsiteX1" fmla="*/ 998376 w 7081935"/>
              <a:gd name="connsiteY1" fmla="*/ 51325 h 2495946"/>
              <a:gd name="connsiteX2" fmla="*/ 1856792 w 7081935"/>
              <a:gd name="connsiteY2" fmla="*/ 872419 h 2495946"/>
              <a:gd name="connsiteX3" fmla="*/ 3200400 w 7081935"/>
              <a:gd name="connsiteY3" fmla="*/ 1338950 h 2495946"/>
              <a:gd name="connsiteX4" fmla="*/ 3666931 w 7081935"/>
              <a:gd name="connsiteY4" fmla="*/ 1497570 h 2495946"/>
              <a:gd name="connsiteX5" fmla="*/ 7081935 w 7081935"/>
              <a:gd name="connsiteY5" fmla="*/ 2477285 h 2495946"/>
              <a:gd name="connsiteX0" fmla="*/ 0 w 7081935"/>
              <a:gd name="connsiteY0" fmla="*/ 2496873 h 2496873"/>
              <a:gd name="connsiteX1" fmla="*/ 998376 w 7081935"/>
              <a:gd name="connsiteY1" fmla="*/ 52252 h 2496873"/>
              <a:gd name="connsiteX2" fmla="*/ 1856792 w 7081935"/>
              <a:gd name="connsiteY2" fmla="*/ 873346 h 2496873"/>
              <a:gd name="connsiteX3" fmla="*/ 3172409 w 7081935"/>
              <a:gd name="connsiteY3" fmla="*/ 1461175 h 2496873"/>
              <a:gd name="connsiteX4" fmla="*/ 3666931 w 7081935"/>
              <a:gd name="connsiteY4" fmla="*/ 1498497 h 2496873"/>
              <a:gd name="connsiteX5" fmla="*/ 7081935 w 7081935"/>
              <a:gd name="connsiteY5" fmla="*/ 2478212 h 2496873"/>
              <a:gd name="connsiteX0" fmla="*/ 0 w 7081935"/>
              <a:gd name="connsiteY0" fmla="*/ 2496873 h 2496873"/>
              <a:gd name="connsiteX1" fmla="*/ 998376 w 7081935"/>
              <a:gd name="connsiteY1" fmla="*/ 52252 h 2496873"/>
              <a:gd name="connsiteX2" fmla="*/ 1856792 w 7081935"/>
              <a:gd name="connsiteY2" fmla="*/ 873346 h 2496873"/>
              <a:gd name="connsiteX3" fmla="*/ 3172409 w 7081935"/>
              <a:gd name="connsiteY3" fmla="*/ 1461175 h 2496873"/>
              <a:gd name="connsiteX4" fmla="*/ 3676262 w 7081935"/>
              <a:gd name="connsiteY4" fmla="*/ 1619795 h 2496873"/>
              <a:gd name="connsiteX5" fmla="*/ 7081935 w 7081935"/>
              <a:gd name="connsiteY5" fmla="*/ 2478212 h 2496873"/>
              <a:gd name="connsiteX0" fmla="*/ 0 w 7081935"/>
              <a:gd name="connsiteY0" fmla="*/ 2483079 h 2483079"/>
              <a:gd name="connsiteX1" fmla="*/ 998376 w 7081935"/>
              <a:gd name="connsiteY1" fmla="*/ 38458 h 2483079"/>
              <a:gd name="connsiteX2" fmla="*/ 2071396 w 7081935"/>
              <a:gd name="connsiteY2" fmla="*/ 1018173 h 2483079"/>
              <a:gd name="connsiteX3" fmla="*/ 3172409 w 7081935"/>
              <a:gd name="connsiteY3" fmla="*/ 1447381 h 2483079"/>
              <a:gd name="connsiteX4" fmla="*/ 3676262 w 7081935"/>
              <a:gd name="connsiteY4" fmla="*/ 1606001 h 2483079"/>
              <a:gd name="connsiteX5" fmla="*/ 7081935 w 7081935"/>
              <a:gd name="connsiteY5" fmla="*/ 2464418 h 2483079"/>
              <a:gd name="connsiteX0" fmla="*/ 0 w 7081935"/>
              <a:gd name="connsiteY0" fmla="*/ 2472508 h 2472508"/>
              <a:gd name="connsiteX1" fmla="*/ 998376 w 7081935"/>
              <a:gd name="connsiteY1" fmla="*/ 27887 h 2472508"/>
              <a:gd name="connsiteX2" fmla="*/ 1688841 w 7081935"/>
              <a:gd name="connsiteY2" fmla="*/ 1166223 h 2472508"/>
              <a:gd name="connsiteX3" fmla="*/ 3172409 w 7081935"/>
              <a:gd name="connsiteY3" fmla="*/ 1436810 h 2472508"/>
              <a:gd name="connsiteX4" fmla="*/ 3676262 w 7081935"/>
              <a:gd name="connsiteY4" fmla="*/ 1595430 h 2472508"/>
              <a:gd name="connsiteX5" fmla="*/ 7081935 w 7081935"/>
              <a:gd name="connsiteY5" fmla="*/ 2453847 h 2472508"/>
              <a:gd name="connsiteX0" fmla="*/ 0 w 7081935"/>
              <a:gd name="connsiteY0" fmla="*/ 2473075 h 2473075"/>
              <a:gd name="connsiteX1" fmla="*/ 998376 w 7081935"/>
              <a:gd name="connsiteY1" fmla="*/ 28454 h 2473075"/>
              <a:gd name="connsiteX2" fmla="*/ 1688841 w 7081935"/>
              <a:gd name="connsiteY2" fmla="*/ 1166790 h 2473075"/>
              <a:gd name="connsiteX3" fmla="*/ 3191070 w 7081935"/>
              <a:gd name="connsiteY3" fmla="*/ 1595997 h 2473075"/>
              <a:gd name="connsiteX4" fmla="*/ 3676262 w 7081935"/>
              <a:gd name="connsiteY4" fmla="*/ 1595997 h 2473075"/>
              <a:gd name="connsiteX5" fmla="*/ 7081935 w 7081935"/>
              <a:gd name="connsiteY5" fmla="*/ 2454414 h 2473075"/>
              <a:gd name="connsiteX0" fmla="*/ 0 w 7081935"/>
              <a:gd name="connsiteY0" fmla="*/ 2473075 h 2473075"/>
              <a:gd name="connsiteX1" fmla="*/ 998376 w 7081935"/>
              <a:gd name="connsiteY1" fmla="*/ 28454 h 2473075"/>
              <a:gd name="connsiteX2" fmla="*/ 1688841 w 7081935"/>
              <a:gd name="connsiteY2" fmla="*/ 1166790 h 2473075"/>
              <a:gd name="connsiteX3" fmla="*/ 3191070 w 7081935"/>
              <a:gd name="connsiteY3" fmla="*/ 1595997 h 2473075"/>
              <a:gd name="connsiteX4" fmla="*/ 3694923 w 7081935"/>
              <a:gd name="connsiteY4" fmla="*/ 1698633 h 2473075"/>
              <a:gd name="connsiteX5" fmla="*/ 7081935 w 7081935"/>
              <a:gd name="connsiteY5" fmla="*/ 2454414 h 2473075"/>
              <a:gd name="connsiteX0" fmla="*/ 0 w 7081935"/>
              <a:gd name="connsiteY0" fmla="*/ 2473524 h 2473524"/>
              <a:gd name="connsiteX1" fmla="*/ 998376 w 7081935"/>
              <a:gd name="connsiteY1" fmla="*/ 28903 h 2473524"/>
              <a:gd name="connsiteX2" fmla="*/ 1688841 w 7081935"/>
              <a:gd name="connsiteY2" fmla="*/ 1167239 h 2473524"/>
              <a:gd name="connsiteX3" fmla="*/ 3191070 w 7081935"/>
              <a:gd name="connsiteY3" fmla="*/ 1717744 h 2473524"/>
              <a:gd name="connsiteX4" fmla="*/ 3694923 w 7081935"/>
              <a:gd name="connsiteY4" fmla="*/ 1699082 h 2473524"/>
              <a:gd name="connsiteX5" fmla="*/ 7081935 w 7081935"/>
              <a:gd name="connsiteY5" fmla="*/ 2454863 h 2473524"/>
              <a:gd name="connsiteX0" fmla="*/ 0 w 7081935"/>
              <a:gd name="connsiteY0" fmla="*/ 2473524 h 2473524"/>
              <a:gd name="connsiteX1" fmla="*/ 998376 w 7081935"/>
              <a:gd name="connsiteY1" fmla="*/ 28903 h 2473524"/>
              <a:gd name="connsiteX2" fmla="*/ 1688841 w 7081935"/>
              <a:gd name="connsiteY2" fmla="*/ 1167239 h 2473524"/>
              <a:gd name="connsiteX3" fmla="*/ 3191070 w 7081935"/>
              <a:gd name="connsiteY3" fmla="*/ 1717744 h 2473524"/>
              <a:gd name="connsiteX4" fmla="*/ 3722914 w 7081935"/>
              <a:gd name="connsiteY4" fmla="*/ 1829711 h 2473524"/>
              <a:gd name="connsiteX5" fmla="*/ 7081935 w 7081935"/>
              <a:gd name="connsiteY5" fmla="*/ 2454863 h 2473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081935" h="2473524">
                <a:moveTo>
                  <a:pt x="0" y="2473524"/>
                </a:moveTo>
                <a:cubicBezTo>
                  <a:pt x="344455" y="1386507"/>
                  <a:pt x="716903" y="246617"/>
                  <a:pt x="998376" y="28903"/>
                </a:cubicBezTo>
                <a:cubicBezTo>
                  <a:pt x="1279849" y="-188811"/>
                  <a:pt x="1323392" y="885766"/>
                  <a:pt x="1688841" y="1167239"/>
                </a:cubicBezTo>
                <a:cubicBezTo>
                  <a:pt x="2054290" y="1448712"/>
                  <a:pt x="3191070" y="1717744"/>
                  <a:pt x="3191070" y="1717744"/>
                </a:cubicBezTo>
                <a:lnTo>
                  <a:pt x="3722914" y="1829711"/>
                </a:lnTo>
                <a:lnTo>
                  <a:pt x="7081935" y="2454863"/>
                </a:lnTo>
              </a:path>
            </a:pathLst>
          </a:cu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5DE2B8DE-941F-4216-8F95-8BC24CF0AAEB}"/>
              </a:ext>
            </a:extLst>
          </p:cNvPr>
          <p:cNvCxnSpPr>
            <a:cxnSpLocks/>
          </p:cNvCxnSpPr>
          <p:nvPr/>
        </p:nvCxnSpPr>
        <p:spPr>
          <a:xfrm flipH="1" flipV="1">
            <a:off x="4015370" y="5334033"/>
            <a:ext cx="8820" cy="75319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F14D9719-0CA1-459E-8BAC-CB33C5113BB9}"/>
              </a:ext>
            </a:extLst>
          </p:cNvPr>
          <p:cNvSpPr txBox="1"/>
          <p:nvPr/>
        </p:nvSpPr>
        <p:spPr>
          <a:xfrm>
            <a:off x="4015370" y="3877898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平均値だけでみていくのは危険</a:t>
            </a:r>
            <a:endParaRPr kumimoji="1" lang="en-US" altLang="ja-JP" sz="3600" dirty="0"/>
          </a:p>
          <a:p>
            <a:r>
              <a:rPr kumimoji="1" lang="ja-JP" altLang="en-US" sz="3600" dirty="0"/>
              <a:t>中央値や最頻値もみてみよう</a:t>
            </a:r>
          </a:p>
        </p:txBody>
      </p:sp>
      <p:cxnSp>
        <p:nvCxnSpPr>
          <p:cNvPr id="71" name="直線コネクタ 70">
            <a:extLst>
              <a:ext uri="{FF2B5EF4-FFF2-40B4-BE49-F238E27FC236}">
                <a16:creationId xmlns:a16="http://schemas.microsoft.com/office/drawing/2014/main" id="{786D04EA-2E63-4AA5-BD6C-1CA5596A32E4}"/>
              </a:ext>
            </a:extLst>
          </p:cNvPr>
          <p:cNvCxnSpPr>
            <a:cxnSpLocks/>
          </p:cNvCxnSpPr>
          <p:nvPr/>
        </p:nvCxnSpPr>
        <p:spPr>
          <a:xfrm flipH="1" flipV="1">
            <a:off x="4312298" y="527363"/>
            <a:ext cx="29130" cy="1633808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>
            <a:extLst>
              <a:ext uri="{FF2B5EF4-FFF2-40B4-BE49-F238E27FC236}">
                <a16:creationId xmlns:a16="http://schemas.microsoft.com/office/drawing/2014/main" id="{3D652848-B30D-44DD-9C2B-00E736928517}"/>
              </a:ext>
            </a:extLst>
          </p:cNvPr>
          <p:cNvCxnSpPr>
            <a:cxnSpLocks/>
          </p:cNvCxnSpPr>
          <p:nvPr/>
        </p:nvCxnSpPr>
        <p:spPr>
          <a:xfrm flipH="1" flipV="1">
            <a:off x="4237373" y="510423"/>
            <a:ext cx="15930" cy="164080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FE5E081-C6D6-499B-816F-03871DAC041E}"/>
              </a:ext>
            </a:extLst>
          </p:cNvPr>
          <p:cNvSpPr txBox="1"/>
          <p:nvPr/>
        </p:nvSpPr>
        <p:spPr>
          <a:xfrm>
            <a:off x="6463625" y="340439"/>
            <a:ext cx="526297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/>
              <a:t>平均値　中央値　最頻値</a:t>
            </a:r>
            <a:endParaRPr kumimoji="1" lang="en-US" altLang="ja-JP" sz="3600" dirty="0"/>
          </a:p>
          <a:p>
            <a:r>
              <a:rPr kumimoji="1" lang="ja-JP" altLang="en-US" sz="3600" dirty="0"/>
              <a:t>ほぼ　同じ</a:t>
            </a: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D0C5D06-889E-4C9E-A167-41AC546F5307}"/>
              </a:ext>
            </a:extLst>
          </p:cNvPr>
          <p:cNvCxnSpPr>
            <a:cxnSpLocks/>
          </p:cNvCxnSpPr>
          <p:nvPr/>
        </p:nvCxnSpPr>
        <p:spPr>
          <a:xfrm>
            <a:off x="4856877" y="5476240"/>
            <a:ext cx="0" cy="621274"/>
          </a:xfrm>
          <a:prstGeom prst="line">
            <a:avLst/>
          </a:prstGeom>
          <a:ln w="762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E32934E9-2595-4ED6-8058-547EC5539D2A}"/>
              </a:ext>
            </a:extLst>
          </p:cNvPr>
          <p:cNvCxnSpPr>
            <a:cxnSpLocks/>
          </p:cNvCxnSpPr>
          <p:nvPr/>
        </p:nvCxnSpPr>
        <p:spPr>
          <a:xfrm>
            <a:off x="1885922" y="3626470"/>
            <a:ext cx="0" cy="246672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8B189D2-1D80-4E4A-AA92-78067A45668A}"/>
              </a:ext>
            </a:extLst>
          </p:cNvPr>
          <p:cNvSpPr txBox="1"/>
          <p:nvPr/>
        </p:nvSpPr>
        <p:spPr>
          <a:xfrm>
            <a:off x="115811" y="2980195"/>
            <a:ext cx="92127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分布がかたよっているとき　外れた値があるとき</a:t>
            </a:r>
            <a:endParaRPr kumimoji="1" lang="en-US" altLang="ja-JP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352205C-BF81-4FB6-A23B-126FB8A7E97D}"/>
              </a:ext>
            </a:extLst>
          </p:cNvPr>
          <p:cNvSpPr txBox="1"/>
          <p:nvPr/>
        </p:nvSpPr>
        <p:spPr>
          <a:xfrm>
            <a:off x="302841" y="65087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左右ほぼ同じ分布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8583613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BA4D867-87B2-479F-A993-7A5E48AD581D}"/>
              </a:ext>
            </a:extLst>
          </p:cNvPr>
          <p:cNvSpPr txBox="1"/>
          <p:nvPr/>
        </p:nvSpPr>
        <p:spPr>
          <a:xfrm>
            <a:off x="4734027" y="4634666"/>
            <a:ext cx="357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/>
              <a:t>中央値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B18F6D4-2934-41C6-A760-4DDDC177588A}"/>
              </a:ext>
            </a:extLst>
          </p:cNvPr>
          <p:cNvSpPr txBox="1"/>
          <p:nvPr/>
        </p:nvSpPr>
        <p:spPr>
          <a:xfrm>
            <a:off x="8660402" y="4726999"/>
            <a:ext cx="32624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/>
              <a:t>最頻値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7234F1-3912-4767-AC4D-C7DFCAE7CE04}"/>
              </a:ext>
            </a:extLst>
          </p:cNvPr>
          <p:cNvSpPr txBox="1"/>
          <p:nvPr/>
        </p:nvSpPr>
        <p:spPr>
          <a:xfrm>
            <a:off x="940150" y="4634666"/>
            <a:ext cx="35702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b="1" dirty="0"/>
              <a:t>平均値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26CBD1A-B784-4244-BEE8-6DC8DC20CFDB}"/>
              </a:ext>
            </a:extLst>
          </p:cNvPr>
          <p:cNvSpPr txBox="1"/>
          <p:nvPr/>
        </p:nvSpPr>
        <p:spPr>
          <a:xfrm>
            <a:off x="572310" y="241875"/>
            <a:ext cx="441659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b="1" dirty="0"/>
              <a:t>読めるかな</a:t>
            </a:r>
          </a:p>
        </p:txBody>
      </p:sp>
      <p:sp>
        <p:nvSpPr>
          <p:cNvPr id="6" name="字幕 2">
            <a:extLst>
              <a:ext uri="{FF2B5EF4-FFF2-40B4-BE49-F238E27FC236}">
                <a16:creationId xmlns:a16="http://schemas.microsoft.com/office/drawing/2014/main" id="{D591C0C4-0455-4826-B050-4ECC3DB54ABE}"/>
              </a:ext>
            </a:extLst>
          </p:cNvPr>
          <p:cNvSpPr txBox="1">
            <a:spLocks/>
          </p:cNvSpPr>
          <p:nvPr/>
        </p:nvSpPr>
        <p:spPr>
          <a:xfrm>
            <a:off x="8660402" y="4466488"/>
            <a:ext cx="3038763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さい 　 ひん　   ち</a:t>
            </a:r>
            <a:endParaRPr lang="en-US" altLang="ja-JP" dirty="0"/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98E5AA90-E427-4311-92B9-EF898E592DB7}"/>
              </a:ext>
            </a:extLst>
          </p:cNvPr>
          <p:cNvSpPr txBox="1">
            <a:spLocks/>
          </p:cNvSpPr>
          <p:nvPr/>
        </p:nvSpPr>
        <p:spPr>
          <a:xfrm>
            <a:off x="821247" y="4415019"/>
            <a:ext cx="3038763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へい 　 きん　   ち</a:t>
            </a:r>
            <a:endParaRPr lang="en-US" altLang="ja-JP" dirty="0"/>
          </a:p>
        </p:txBody>
      </p:sp>
      <p:sp>
        <p:nvSpPr>
          <p:cNvPr id="8" name="字幕 2">
            <a:extLst>
              <a:ext uri="{FF2B5EF4-FFF2-40B4-BE49-F238E27FC236}">
                <a16:creationId xmlns:a16="http://schemas.microsoft.com/office/drawing/2014/main" id="{CB614880-6ACD-4AFA-A6EB-E649EE58EEEA}"/>
              </a:ext>
            </a:extLst>
          </p:cNvPr>
          <p:cNvSpPr txBox="1">
            <a:spLocks/>
          </p:cNvSpPr>
          <p:nvPr/>
        </p:nvSpPr>
        <p:spPr>
          <a:xfrm>
            <a:off x="4216177" y="4415019"/>
            <a:ext cx="3998590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ちゅう     おう　    ち</a:t>
            </a:r>
            <a:endParaRPr lang="en-US" altLang="ja-JP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E81B91C-D066-46A2-A9F8-E977DFD4FC27}"/>
              </a:ext>
            </a:extLst>
          </p:cNvPr>
          <p:cNvSpPr txBox="1"/>
          <p:nvPr/>
        </p:nvSpPr>
        <p:spPr>
          <a:xfrm>
            <a:off x="4216177" y="1915950"/>
            <a:ext cx="35702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800" b="1" dirty="0"/>
              <a:t>代表値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270C2C1E-69C4-4020-8949-224401266561}"/>
              </a:ext>
            </a:extLst>
          </p:cNvPr>
          <p:cNvSpPr txBox="1">
            <a:spLocks/>
          </p:cNvSpPr>
          <p:nvPr/>
        </p:nvSpPr>
        <p:spPr>
          <a:xfrm>
            <a:off x="4481899" y="1649156"/>
            <a:ext cx="3038763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だい　 ひょう　   ち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974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build="p"/>
      <p:bldP spid="7" grpId="0" build="p"/>
      <p:bldP spid="8" grpId="0" build="p"/>
      <p:bldP spid="9" grpId="0"/>
      <p:bldP spid="10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43DC59-0344-4479-A967-921214D64801}"/>
              </a:ext>
            </a:extLst>
          </p:cNvPr>
          <p:cNvSpPr txBox="1">
            <a:spLocks/>
          </p:cNvSpPr>
          <p:nvPr/>
        </p:nvSpPr>
        <p:spPr>
          <a:xfrm>
            <a:off x="7349523" y="2401601"/>
            <a:ext cx="2760118" cy="1139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/>
              <a:t>最頻値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152B49-F934-48BB-B493-B15D1884C500}"/>
              </a:ext>
            </a:extLst>
          </p:cNvPr>
          <p:cNvSpPr txBox="1">
            <a:spLocks/>
          </p:cNvSpPr>
          <p:nvPr/>
        </p:nvSpPr>
        <p:spPr>
          <a:xfrm>
            <a:off x="7461283" y="2210503"/>
            <a:ext cx="22622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さいひんち</a:t>
            </a:r>
            <a:endParaRPr lang="en-US" altLang="ja-JP" sz="2400" dirty="0"/>
          </a:p>
        </p:txBody>
      </p:sp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3BAE012C-1C3A-487C-8B85-B854296DACF2}"/>
              </a:ext>
            </a:extLst>
          </p:cNvPr>
          <p:cNvSpPr/>
          <p:nvPr/>
        </p:nvSpPr>
        <p:spPr>
          <a:xfrm>
            <a:off x="1155629" y="1864974"/>
            <a:ext cx="9542106" cy="227461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39EC81E2-631F-440C-934D-F9ED661D5DC7}"/>
              </a:ext>
            </a:extLst>
          </p:cNvPr>
          <p:cNvSpPr txBox="1">
            <a:spLocks/>
          </p:cNvSpPr>
          <p:nvPr/>
        </p:nvSpPr>
        <p:spPr>
          <a:xfrm>
            <a:off x="609173" y="451970"/>
            <a:ext cx="4247307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代表値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0BB42A6F-BFE2-4D71-BDB0-3B5E8A07FD03}"/>
              </a:ext>
            </a:extLst>
          </p:cNvPr>
          <p:cNvSpPr txBox="1">
            <a:spLocks/>
          </p:cNvSpPr>
          <p:nvPr/>
        </p:nvSpPr>
        <p:spPr>
          <a:xfrm>
            <a:off x="914400" y="4401675"/>
            <a:ext cx="10444480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目的に合わせて上手に使おう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00A7BCF-AD86-4A72-B60E-51267E2BC63B}"/>
              </a:ext>
            </a:extLst>
          </p:cNvPr>
          <p:cNvSpPr txBox="1">
            <a:spLocks/>
          </p:cNvSpPr>
          <p:nvPr/>
        </p:nvSpPr>
        <p:spPr>
          <a:xfrm>
            <a:off x="1155629" y="2336075"/>
            <a:ext cx="3131331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平均値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CEC69-2EAC-49F7-AD43-3B586B0134F8}"/>
              </a:ext>
            </a:extLst>
          </p:cNvPr>
          <p:cNvSpPr txBox="1">
            <a:spLocks/>
          </p:cNvSpPr>
          <p:nvPr/>
        </p:nvSpPr>
        <p:spPr>
          <a:xfrm>
            <a:off x="4286959" y="2333240"/>
            <a:ext cx="2587398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中央値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E25B5175-0374-483A-90FB-32CE20F32D51}"/>
              </a:ext>
            </a:extLst>
          </p:cNvPr>
          <p:cNvSpPr txBox="1">
            <a:spLocks/>
          </p:cNvSpPr>
          <p:nvPr/>
        </p:nvSpPr>
        <p:spPr>
          <a:xfrm>
            <a:off x="4398719" y="2210503"/>
            <a:ext cx="23638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ちゅうおうち</a:t>
            </a:r>
            <a:endParaRPr lang="en-US" altLang="ja-JP" dirty="0"/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E2424FDA-5A3B-4A0A-9619-F0B43CA02642}"/>
              </a:ext>
            </a:extLst>
          </p:cNvPr>
          <p:cNvSpPr txBox="1">
            <a:spLocks/>
          </p:cNvSpPr>
          <p:nvPr/>
        </p:nvSpPr>
        <p:spPr>
          <a:xfrm>
            <a:off x="1630795" y="2168547"/>
            <a:ext cx="218099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へいきんち</a:t>
            </a:r>
            <a:endParaRPr lang="en-US" altLang="ja-JP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87CEE1-14BD-41BC-A654-3206FAD1A63C}"/>
              </a:ext>
            </a:extLst>
          </p:cNvPr>
          <p:cNvSpPr txBox="1"/>
          <p:nvPr/>
        </p:nvSpPr>
        <p:spPr>
          <a:xfrm>
            <a:off x="9522691" y="6576291"/>
            <a:ext cx="22621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dirty="0"/>
              <a:t>Copyright(C) </a:t>
            </a:r>
            <a:r>
              <a:rPr kumimoji="1" lang="ja-JP" altLang="en-US" sz="800" dirty="0"/>
              <a:t>どらニャンドリル </a:t>
            </a:r>
            <a:r>
              <a:rPr kumimoji="1" lang="en-US" altLang="ja-JP" sz="800" dirty="0"/>
              <a:t>All Rights Reserved. </a:t>
            </a:r>
            <a:endParaRPr kumimoji="1" lang="ja-JP" altLang="en-US" sz="800" dirty="0"/>
          </a:p>
        </p:txBody>
      </p:sp>
    </p:spTree>
    <p:extLst>
      <p:ext uri="{BB962C8B-B14F-4D97-AF65-F5344CB8AC3E}">
        <p14:creationId xmlns:p14="http://schemas.microsoft.com/office/powerpoint/2010/main" val="354251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並んで立っている犬&#10;&#10;自動的に生成された説明">
            <a:extLst>
              <a:ext uri="{FF2B5EF4-FFF2-40B4-BE49-F238E27FC236}">
                <a16:creationId xmlns:a16="http://schemas.microsoft.com/office/drawing/2014/main" id="{27A38C33-3A86-455D-8A80-2292F0D87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095" y="530746"/>
            <a:ext cx="8343654" cy="4693305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C8375068-C2B7-4473-305D-020D1A2966C3}"/>
              </a:ext>
            </a:extLst>
          </p:cNvPr>
          <p:cNvSpPr txBox="1">
            <a:spLocks/>
          </p:cNvSpPr>
          <p:nvPr/>
        </p:nvSpPr>
        <p:spPr>
          <a:xfrm>
            <a:off x="3788913" y="6006664"/>
            <a:ext cx="4247307" cy="8437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/>
              <a:t>つづきへ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B5CAE6-21D6-0122-CF52-31C2E9AC186C}"/>
              </a:ext>
            </a:extLst>
          </p:cNvPr>
          <p:cNvSpPr txBox="1"/>
          <p:nvPr/>
        </p:nvSpPr>
        <p:spPr>
          <a:xfrm>
            <a:off x="1836495" y="5322970"/>
            <a:ext cx="10054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マメ</a:t>
            </a:r>
            <a:endParaRPr kumimoji="1" lang="en-US" altLang="ja-JP" sz="32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CA3E4A-9BD0-E0AD-C187-C2B122E0174A}"/>
              </a:ext>
            </a:extLst>
          </p:cNvPr>
          <p:cNvSpPr txBox="1"/>
          <p:nvPr/>
        </p:nvSpPr>
        <p:spPr>
          <a:xfrm>
            <a:off x="3642740" y="532297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リュック</a:t>
            </a:r>
            <a:endParaRPr kumimoji="1" lang="en-US" altLang="ja-JP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D7D4BEF-B92F-024E-A4EF-33B8225C813C}"/>
              </a:ext>
            </a:extLst>
          </p:cNvPr>
          <p:cNvSpPr txBox="1"/>
          <p:nvPr/>
        </p:nvSpPr>
        <p:spPr>
          <a:xfrm>
            <a:off x="5839179" y="532297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アイン</a:t>
            </a:r>
            <a:endParaRPr kumimoji="1" lang="en-US" altLang="ja-JP" sz="3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DB042C4-FD18-E10C-E751-D1DAFEB3E0E2}"/>
              </a:ext>
            </a:extLst>
          </p:cNvPr>
          <p:cNvSpPr txBox="1"/>
          <p:nvPr/>
        </p:nvSpPr>
        <p:spPr>
          <a:xfrm>
            <a:off x="7903197" y="5322970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コテツ</a:t>
            </a:r>
            <a:endParaRPr kumimoji="1" lang="en-US" altLang="ja-JP" sz="32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7DC524-61A0-BDFC-DB7F-49F5723728B0}"/>
              </a:ext>
            </a:extLst>
          </p:cNvPr>
          <p:cNvSpPr txBox="1"/>
          <p:nvPr/>
        </p:nvSpPr>
        <p:spPr>
          <a:xfrm>
            <a:off x="102687" y="36685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うちのワンコたち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361182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4931743-2BC9-97C4-0FB8-2A919015D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358" y="939409"/>
            <a:ext cx="7944742" cy="5640767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5A1CDB6-4A0C-F5FB-9413-954C28424078}"/>
              </a:ext>
            </a:extLst>
          </p:cNvPr>
          <p:cNvSpPr txBox="1"/>
          <p:nvPr/>
        </p:nvSpPr>
        <p:spPr>
          <a:xfrm>
            <a:off x="910472" y="195983"/>
            <a:ext cx="4480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さあでかけよう</a:t>
            </a:r>
            <a:endParaRPr kumimoji="1"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356749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並んで立っている犬&#10;&#10;自動的に生成された説明">
            <a:extLst>
              <a:ext uri="{FF2B5EF4-FFF2-40B4-BE49-F238E27FC236}">
                <a16:creationId xmlns:a16="http://schemas.microsoft.com/office/drawing/2014/main" id="{27A38C33-3A86-455D-8A80-2292F0D87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808" y="3862225"/>
            <a:ext cx="4045605" cy="2275653"/>
          </a:xfrm>
          <a:prstGeom prst="rect">
            <a:avLst/>
          </a:prstGeom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EDC3A5D4-710D-E130-A6FC-7A59338BE424}"/>
              </a:ext>
            </a:extLst>
          </p:cNvPr>
          <p:cNvSpPr txBox="1">
            <a:spLocks/>
          </p:cNvSpPr>
          <p:nvPr/>
        </p:nvSpPr>
        <p:spPr>
          <a:xfrm>
            <a:off x="4181299" y="5542389"/>
            <a:ext cx="7934641" cy="1190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b="1" dirty="0">
                <a:solidFill>
                  <a:srgbClr val="FF0000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あなたなら どうする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A6A8C43-9279-3348-07D6-19B6B4283451}"/>
              </a:ext>
            </a:extLst>
          </p:cNvPr>
          <p:cNvSpPr txBox="1"/>
          <p:nvPr/>
        </p:nvSpPr>
        <p:spPr>
          <a:xfrm>
            <a:off x="5094682" y="958831"/>
            <a:ext cx="67505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お姫様のマメなら</a:t>
            </a:r>
            <a:endParaRPr kumimoji="1" lang="en-US" altLang="ja-JP" sz="3200" dirty="0"/>
          </a:p>
          <a:p>
            <a:r>
              <a:rPr kumimoji="1" lang="ja-JP" altLang="en-US" sz="3200" dirty="0"/>
              <a:t>「そりゃーお給料が高いほうよ！」</a:t>
            </a:r>
            <a:endParaRPr kumimoji="1" lang="en-US" altLang="ja-JP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0820DF7-4D58-32D7-AE1C-53C5FA8311E4}"/>
              </a:ext>
            </a:extLst>
          </p:cNvPr>
          <p:cNvSpPr txBox="1"/>
          <p:nvPr/>
        </p:nvSpPr>
        <p:spPr>
          <a:xfrm>
            <a:off x="3091414" y="1933183"/>
            <a:ext cx="881058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くいしんぼうのリュックなら</a:t>
            </a:r>
            <a:endParaRPr kumimoji="1" lang="en-US" altLang="ja-JP" sz="3200" dirty="0"/>
          </a:p>
          <a:p>
            <a:r>
              <a:rPr kumimoji="1" lang="ja-JP" altLang="en-US" sz="3200" dirty="0"/>
              <a:t>「周りにおいしいレストランのある会社だよ」</a:t>
            </a:r>
            <a:endParaRPr kumimoji="1" lang="en-US" altLang="ja-JP" sz="3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9C9D2AA-3FA6-45D5-A84C-A044A57FB29A}"/>
              </a:ext>
            </a:extLst>
          </p:cNvPr>
          <p:cNvSpPr txBox="1"/>
          <p:nvPr/>
        </p:nvSpPr>
        <p:spPr>
          <a:xfrm>
            <a:off x="4610065" y="2957333"/>
            <a:ext cx="70771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思慮深い賢いアインなら</a:t>
            </a:r>
            <a:endParaRPr kumimoji="1" lang="en-US" altLang="ja-JP" sz="3200" dirty="0"/>
          </a:p>
          <a:p>
            <a:r>
              <a:rPr kumimoji="1" lang="ja-JP" altLang="en-US" sz="3200" dirty="0"/>
              <a:t>「いくつもの会社研究してからね」</a:t>
            </a:r>
            <a:endParaRPr kumimoji="1" lang="en-US" altLang="ja-JP" sz="3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7E152D15-3D19-3427-443D-914F259FD799}"/>
              </a:ext>
            </a:extLst>
          </p:cNvPr>
          <p:cNvSpPr txBox="1"/>
          <p:nvPr/>
        </p:nvSpPr>
        <p:spPr>
          <a:xfrm>
            <a:off x="4340207" y="4034551"/>
            <a:ext cx="78517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人懐っこいコテツなら　</a:t>
            </a:r>
            <a:endParaRPr kumimoji="1" lang="en-US" altLang="ja-JP" sz="3200" dirty="0"/>
          </a:p>
          <a:p>
            <a:r>
              <a:rPr kumimoji="1" lang="ja-JP" altLang="en-US" sz="3200" dirty="0"/>
              <a:t>「人間関係のいい優しい人のいる</a:t>
            </a:r>
            <a:endParaRPr kumimoji="1" lang="en-US" altLang="ja-JP" sz="3200" dirty="0"/>
          </a:p>
          <a:p>
            <a:r>
              <a:rPr kumimoji="1" lang="ja-JP" altLang="en-US" sz="3200" dirty="0"/>
              <a:t>　　　　　　　　　　　会社がいいな」</a:t>
            </a:r>
            <a:endParaRPr kumimoji="1" lang="en-US" altLang="ja-JP" sz="3200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041D272-74B6-9C1C-E5C6-06E994ECCE6D}"/>
              </a:ext>
            </a:extLst>
          </p:cNvPr>
          <p:cNvSpPr txBox="1"/>
          <p:nvPr/>
        </p:nvSpPr>
        <p:spPr>
          <a:xfrm>
            <a:off x="3091414" y="242458"/>
            <a:ext cx="75200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/>
              <a:t>どの会社に就職しようかな？</a:t>
            </a:r>
            <a:endParaRPr kumimoji="1" lang="en-US" altLang="ja-JP" sz="4400" dirty="0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9B27484C-CEF2-B27B-D372-79E104AA10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6636" y="-96461"/>
            <a:ext cx="344805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63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  <p:bldP spid="13" grpId="0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>
            <a:extLst>
              <a:ext uri="{FF2B5EF4-FFF2-40B4-BE49-F238E27FC236}">
                <a16:creationId xmlns:a16="http://schemas.microsoft.com/office/drawing/2014/main" id="{5745820B-32A8-E712-A4D0-CD5F194B7AE8}"/>
              </a:ext>
            </a:extLst>
          </p:cNvPr>
          <p:cNvSpPr txBox="1">
            <a:spLocks/>
          </p:cNvSpPr>
          <p:nvPr/>
        </p:nvSpPr>
        <p:spPr>
          <a:xfrm>
            <a:off x="1482437" y="1180156"/>
            <a:ext cx="7901709" cy="748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漣くんは会社選びをしています。</a:t>
            </a: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7DFA57F-D01C-93E2-DD0C-C2A7A665385A}"/>
              </a:ext>
            </a:extLst>
          </p:cNvPr>
          <p:cNvSpPr txBox="1">
            <a:spLocks/>
          </p:cNvSpPr>
          <p:nvPr/>
        </p:nvSpPr>
        <p:spPr>
          <a:xfrm>
            <a:off x="965199" y="3772012"/>
            <a:ext cx="9324109" cy="748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こっちの会社　給料がとてもいいな</a:t>
            </a:r>
          </a:p>
        </p:txBody>
      </p:sp>
      <p:sp>
        <p:nvSpPr>
          <p:cNvPr id="11" name="タイトル 1">
            <a:extLst>
              <a:ext uri="{FF2B5EF4-FFF2-40B4-BE49-F238E27FC236}">
                <a16:creationId xmlns:a16="http://schemas.microsoft.com/office/drawing/2014/main" id="{CD5CF0B1-FAB2-2DC9-B8E8-2415B150DB22}"/>
              </a:ext>
            </a:extLst>
          </p:cNvPr>
          <p:cNvSpPr txBox="1">
            <a:spLocks/>
          </p:cNvSpPr>
          <p:nvPr/>
        </p:nvSpPr>
        <p:spPr>
          <a:xfrm>
            <a:off x="1076036" y="1928602"/>
            <a:ext cx="7264400" cy="748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ここにしようかな</a:t>
            </a:r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818DD523-3715-71EE-02EB-227C16D44175}"/>
              </a:ext>
            </a:extLst>
          </p:cNvPr>
          <p:cNvSpPr txBox="1">
            <a:spLocks/>
          </p:cNvSpPr>
          <p:nvPr/>
        </p:nvSpPr>
        <p:spPr>
          <a:xfrm>
            <a:off x="1293091" y="2850307"/>
            <a:ext cx="7264400" cy="748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こっちにしようかな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165F902E-28E0-EBC8-E619-CA9A9E13F1F3}"/>
              </a:ext>
            </a:extLst>
          </p:cNvPr>
          <p:cNvSpPr txBox="1">
            <a:spLocks/>
          </p:cNvSpPr>
          <p:nvPr/>
        </p:nvSpPr>
        <p:spPr>
          <a:xfrm>
            <a:off x="318653" y="363401"/>
            <a:ext cx="9555019" cy="748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ゲームクリエーターになった漣くん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497CD34F-C5BE-9D24-AD9B-7FDEEA70476B}"/>
              </a:ext>
            </a:extLst>
          </p:cNvPr>
          <p:cNvSpPr txBox="1">
            <a:spLocks/>
          </p:cNvSpPr>
          <p:nvPr/>
        </p:nvSpPr>
        <p:spPr>
          <a:xfrm>
            <a:off x="2119746" y="4677880"/>
            <a:ext cx="7264400" cy="74844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株式会社タヌキーにしようかな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41E21534-B8EE-8319-82F4-535159F3414D}"/>
              </a:ext>
            </a:extLst>
          </p:cNvPr>
          <p:cNvSpPr txBox="1">
            <a:spLocks/>
          </p:cNvSpPr>
          <p:nvPr/>
        </p:nvSpPr>
        <p:spPr>
          <a:xfrm>
            <a:off x="1040244" y="5442163"/>
            <a:ext cx="9518939" cy="119097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b="1" dirty="0">
                <a:solidFill>
                  <a:srgbClr val="FF0000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あなたなら どうする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3F85FE97-C9F1-965A-FC95-00DFE76E3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11" y="4217878"/>
            <a:ext cx="2000250" cy="185737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BD2E0077-57E7-2E48-1933-271105B8A4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869" y="3561152"/>
            <a:ext cx="2076450" cy="247650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17BAB57E-3784-43B7-F4FB-2EE011E136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8" y="1657018"/>
            <a:ext cx="2485766" cy="2187474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9D8E0A5-A3CA-3B6E-7C2C-4175429283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4869" y="490119"/>
            <a:ext cx="1729387" cy="2260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681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AA9C318-47F6-6E6F-EDD9-FEAB4E3907BE}"/>
              </a:ext>
            </a:extLst>
          </p:cNvPr>
          <p:cNvSpPr txBox="1"/>
          <p:nvPr/>
        </p:nvSpPr>
        <p:spPr>
          <a:xfrm>
            <a:off x="401780" y="1144219"/>
            <a:ext cx="512618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600" dirty="0"/>
              <a:t>１か月の給料の平均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1B9C4D-F7C2-7880-87FE-D8CAD5EF1AE8}"/>
              </a:ext>
            </a:extLst>
          </p:cNvPr>
          <p:cNvSpPr txBox="1"/>
          <p:nvPr/>
        </p:nvSpPr>
        <p:spPr>
          <a:xfrm>
            <a:off x="124672" y="1771637"/>
            <a:ext cx="86310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株式会社タヌキーの１か月平均給料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B7B6F98-AF24-DCD2-411B-5E378B81EFF0}"/>
              </a:ext>
            </a:extLst>
          </p:cNvPr>
          <p:cNvSpPr txBox="1"/>
          <p:nvPr/>
        </p:nvSpPr>
        <p:spPr>
          <a:xfrm>
            <a:off x="122375" y="4741858"/>
            <a:ext cx="855951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株式会社パンダーの１か月平均給料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277FFB4-88F5-344C-E228-4952A7657E4F}"/>
              </a:ext>
            </a:extLst>
          </p:cNvPr>
          <p:cNvSpPr txBox="1"/>
          <p:nvPr/>
        </p:nvSpPr>
        <p:spPr>
          <a:xfrm>
            <a:off x="5641688" y="1122681"/>
            <a:ext cx="373149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dirty="0"/>
              <a:t>差は　</a:t>
            </a:r>
            <a:r>
              <a:rPr lang="en-US" altLang="ja-JP" sz="4000" dirty="0"/>
              <a:t>50</a:t>
            </a:r>
            <a:r>
              <a:rPr lang="ja-JP" altLang="en-US" sz="4000" dirty="0"/>
              <a:t>万円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FE23263-768B-F3C3-ACE9-30D16AD88EB7}"/>
              </a:ext>
            </a:extLst>
          </p:cNvPr>
          <p:cNvSpPr txBox="1"/>
          <p:nvPr/>
        </p:nvSpPr>
        <p:spPr>
          <a:xfrm>
            <a:off x="122375" y="2819406"/>
            <a:ext cx="20620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10</a:t>
            </a:r>
            <a:r>
              <a:rPr lang="ja-JP" altLang="en-US" sz="4800" dirty="0"/>
              <a:t>万円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B912A21-79D5-A2D1-3755-11397F0EFBBD}"/>
              </a:ext>
            </a:extLst>
          </p:cNvPr>
          <p:cNvSpPr txBox="1"/>
          <p:nvPr/>
        </p:nvSpPr>
        <p:spPr>
          <a:xfrm>
            <a:off x="189344" y="2372548"/>
            <a:ext cx="1335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A</a:t>
            </a:r>
            <a:r>
              <a:rPr lang="ja-JP" altLang="en-US" sz="3200" dirty="0"/>
              <a:t>さん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383E3E2-A5C3-0302-5ED6-116FA824FFA3}"/>
              </a:ext>
            </a:extLst>
          </p:cNvPr>
          <p:cNvSpPr txBox="1"/>
          <p:nvPr/>
        </p:nvSpPr>
        <p:spPr>
          <a:xfrm>
            <a:off x="2603115" y="2372548"/>
            <a:ext cx="12389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B</a:t>
            </a:r>
            <a:r>
              <a:rPr lang="ja-JP" altLang="en-US" sz="3200" dirty="0"/>
              <a:t>さん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F2F45D0-23C5-7C3E-8E17-16B9E3E05230}"/>
              </a:ext>
            </a:extLst>
          </p:cNvPr>
          <p:cNvSpPr txBox="1"/>
          <p:nvPr/>
        </p:nvSpPr>
        <p:spPr>
          <a:xfrm>
            <a:off x="9504795" y="2412746"/>
            <a:ext cx="206202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社長</a:t>
            </a:r>
            <a:r>
              <a:rPr lang="en-US" altLang="ja-JP" sz="3200" dirty="0"/>
              <a:t>E</a:t>
            </a:r>
            <a:r>
              <a:rPr lang="ja-JP" altLang="en-US" sz="3200" dirty="0"/>
              <a:t>さん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EAB88A4-B861-BC02-078F-93F006300AAF}"/>
              </a:ext>
            </a:extLst>
          </p:cNvPr>
          <p:cNvSpPr txBox="1"/>
          <p:nvPr/>
        </p:nvSpPr>
        <p:spPr>
          <a:xfrm>
            <a:off x="7430654" y="2372548"/>
            <a:ext cx="12512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D</a:t>
            </a:r>
            <a:r>
              <a:rPr lang="ja-JP" altLang="en-US" sz="3200" dirty="0"/>
              <a:t>さん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9148A69-D7BF-CBB0-2799-FE95A073E08E}"/>
              </a:ext>
            </a:extLst>
          </p:cNvPr>
          <p:cNvSpPr txBox="1"/>
          <p:nvPr/>
        </p:nvSpPr>
        <p:spPr>
          <a:xfrm>
            <a:off x="5016885" y="2372548"/>
            <a:ext cx="13351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C</a:t>
            </a:r>
            <a:r>
              <a:rPr lang="ja-JP" altLang="en-US" sz="3200" dirty="0"/>
              <a:t>さん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78B35AE-728B-C3D4-B411-27EC6B35EBA2}"/>
              </a:ext>
            </a:extLst>
          </p:cNvPr>
          <p:cNvSpPr txBox="1"/>
          <p:nvPr/>
        </p:nvSpPr>
        <p:spPr>
          <a:xfrm>
            <a:off x="50796" y="5379136"/>
            <a:ext cx="23645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PA</a:t>
            </a:r>
            <a:r>
              <a:rPr lang="ja-JP" altLang="en-US" sz="3200" dirty="0"/>
              <a:t>さん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1F6BB65-B685-85A3-3E2B-2C3288534CDC}"/>
              </a:ext>
            </a:extLst>
          </p:cNvPr>
          <p:cNvSpPr txBox="1"/>
          <p:nvPr/>
        </p:nvSpPr>
        <p:spPr>
          <a:xfrm>
            <a:off x="2458026" y="5379136"/>
            <a:ext cx="241761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PB</a:t>
            </a:r>
            <a:r>
              <a:rPr lang="ja-JP" altLang="en-US" sz="3200" dirty="0"/>
              <a:t>さん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92F1215-CF87-D759-56B2-941B96AA0D5C}"/>
              </a:ext>
            </a:extLst>
          </p:cNvPr>
          <p:cNvSpPr txBox="1"/>
          <p:nvPr/>
        </p:nvSpPr>
        <p:spPr>
          <a:xfrm>
            <a:off x="9478820" y="5366464"/>
            <a:ext cx="231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3200" dirty="0"/>
              <a:t>社長</a:t>
            </a:r>
            <a:r>
              <a:rPr lang="en-US" altLang="ja-JP" sz="3200" dirty="0"/>
              <a:t>PE</a:t>
            </a:r>
            <a:r>
              <a:rPr lang="ja-JP" altLang="en-US" sz="3200" dirty="0"/>
              <a:t>さん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735EEC7-1182-D264-885D-E6449386F22A}"/>
              </a:ext>
            </a:extLst>
          </p:cNvPr>
          <p:cNvSpPr txBox="1"/>
          <p:nvPr/>
        </p:nvSpPr>
        <p:spPr>
          <a:xfrm>
            <a:off x="7272484" y="5379136"/>
            <a:ext cx="231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PD</a:t>
            </a:r>
            <a:r>
              <a:rPr lang="ja-JP" altLang="en-US" sz="3200" dirty="0"/>
              <a:t>さん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2DCA991-0870-159F-F40A-CD8AAACF65E0}"/>
              </a:ext>
            </a:extLst>
          </p:cNvPr>
          <p:cNvSpPr txBox="1"/>
          <p:nvPr/>
        </p:nvSpPr>
        <p:spPr>
          <a:xfrm>
            <a:off x="4918363" y="5379136"/>
            <a:ext cx="2311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/>
              <a:t>PC</a:t>
            </a:r>
            <a:r>
              <a:rPr lang="ja-JP" altLang="en-US" sz="3200" dirty="0"/>
              <a:t>さん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58B79C81-8684-9AC5-C41B-42BE8D7A0762}"/>
              </a:ext>
            </a:extLst>
          </p:cNvPr>
          <p:cNvSpPr txBox="1"/>
          <p:nvPr/>
        </p:nvSpPr>
        <p:spPr>
          <a:xfrm>
            <a:off x="1983989" y="245962"/>
            <a:ext cx="651240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どちらの会社を選ぶ？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A216557-1B42-9348-FFB5-F0C9D12EF3BF}"/>
              </a:ext>
            </a:extLst>
          </p:cNvPr>
          <p:cNvSpPr txBox="1"/>
          <p:nvPr/>
        </p:nvSpPr>
        <p:spPr>
          <a:xfrm>
            <a:off x="8886824" y="1512721"/>
            <a:ext cx="29033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dirty="0"/>
              <a:t>120</a:t>
            </a:r>
            <a:r>
              <a:rPr lang="ja-JP" altLang="en-US" sz="4400" dirty="0"/>
              <a:t>万円</a:t>
            </a:r>
            <a:endParaRPr lang="ja-JP" altLang="en-US" sz="6000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4154316-5F64-5251-A9D3-91B6627F526C}"/>
              </a:ext>
            </a:extLst>
          </p:cNvPr>
          <p:cNvSpPr txBox="1"/>
          <p:nvPr/>
        </p:nvSpPr>
        <p:spPr>
          <a:xfrm>
            <a:off x="9018155" y="4481400"/>
            <a:ext cx="290339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6000" dirty="0"/>
              <a:t>70</a:t>
            </a:r>
            <a:r>
              <a:rPr lang="ja-JP" altLang="en-US" sz="4400" dirty="0"/>
              <a:t>万円</a:t>
            </a:r>
            <a:endParaRPr lang="ja-JP" altLang="en-US" sz="6000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2C3126F-FB33-A589-6082-3337ED2A20DD}"/>
              </a:ext>
            </a:extLst>
          </p:cNvPr>
          <p:cNvSpPr txBox="1"/>
          <p:nvPr/>
        </p:nvSpPr>
        <p:spPr>
          <a:xfrm>
            <a:off x="2440886" y="2819406"/>
            <a:ext cx="20741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15</a:t>
            </a:r>
            <a:r>
              <a:rPr lang="ja-JP" altLang="en-US" sz="4800" dirty="0"/>
              <a:t>万円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676ADE9C-906A-B482-D9B1-99CA2DA8D06F}"/>
              </a:ext>
            </a:extLst>
          </p:cNvPr>
          <p:cNvSpPr txBox="1"/>
          <p:nvPr/>
        </p:nvSpPr>
        <p:spPr>
          <a:xfrm>
            <a:off x="4771518" y="2819406"/>
            <a:ext cx="20741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25</a:t>
            </a:r>
            <a:r>
              <a:rPr lang="ja-JP" altLang="en-US" sz="4800" dirty="0"/>
              <a:t>万円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970DEB16-F556-08E4-F8F3-AE31F34392A0}"/>
              </a:ext>
            </a:extLst>
          </p:cNvPr>
          <p:cNvSpPr txBox="1"/>
          <p:nvPr/>
        </p:nvSpPr>
        <p:spPr>
          <a:xfrm>
            <a:off x="7102151" y="2819406"/>
            <a:ext cx="20741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30</a:t>
            </a:r>
            <a:r>
              <a:rPr lang="ja-JP" altLang="en-US" sz="4800" dirty="0"/>
              <a:t>万円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63D69238-8722-2636-D493-8A9500132E2C}"/>
              </a:ext>
            </a:extLst>
          </p:cNvPr>
          <p:cNvSpPr txBox="1"/>
          <p:nvPr/>
        </p:nvSpPr>
        <p:spPr>
          <a:xfrm>
            <a:off x="9432782" y="2819406"/>
            <a:ext cx="2488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520</a:t>
            </a:r>
            <a:r>
              <a:rPr lang="ja-JP" altLang="en-US" sz="4800" dirty="0"/>
              <a:t>万円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5F16F4BD-016F-EDF1-1133-F1CFA89D69ED}"/>
              </a:ext>
            </a:extLst>
          </p:cNvPr>
          <p:cNvSpPr txBox="1"/>
          <p:nvPr/>
        </p:nvSpPr>
        <p:spPr>
          <a:xfrm>
            <a:off x="122375" y="5801292"/>
            <a:ext cx="20620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40</a:t>
            </a:r>
            <a:r>
              <a:rPr lang="ja-JP" altLang="en-US" sz="4800" dirty="0"/>
              <a:t>万円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77BBD82-64A7-AC65-226D-816ADD5B3D09}"/>
              </a:ext>
            </a:extLst>
          </p:cNvPr>
          <p:cNvSpPr txBox="1"/>
          <p:nvPr/>
        </p:nvSpPr>
        <p:spPr>
          <a:xfrm>
            <a:off x="2440886" y="5801292"/>
            <a:ext cx="20741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50</a:t>
            </a:r>
            <a:r>
              <a:rPr lang="ja-JP" altLang="en-US" sz="4800" dirty="0"/>
              <a:t>万円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D8850B19-856A-C0CF-A5C3-D4CD5BAE75BB}"/>
              </a:ext>
            </a:extLst>
          </p:cNvPr>
          <p:cNvSpPr txBox="1"/>
          <p:nvPr/>
        </p:nvSpPr>
        <p:spPr>
          <a:xfrm>
            <a:off x="4771518" y="5801292"/>
            <a:ext cx="20741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60</a:t>
            </a:r>
            <a:r>
              <a:rPr lang="ja-JP" altLang="en-US" sz="4800" dirty="0"/>
              <a:t>万円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73FE4EF9-E415-C4C8-CA20-2EE5F16DA3CF}"/>
              </a:ext>
            </a:extLst>
          </p:cNvPr>
          <p:cNvSpPr txBox="1"/>
          <p:nvPr/>
        </p:nvSpPr>
        <p:spPr>
          <a:xfrm>
            <a:off x="7102151" y="5801292"/>
            <a:ext cx="207414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70</a:t>
            </a:r>
            <a:r>
              <a:rPr lang="ja-JP" altLang="en-US" sz="4800" dirty="0"/>
              <a:t>万円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30C98C60-2B91-BD8E-55C6-58A909CE411A}"/>
              </a:ext>
            </a:extLst>
          </p:cNvPr>
          <p:cNvSpPr txBox="1"/>
          <p:nvPr/>
        </p:nvSpPr>
        <p:spPr>
          <a:xfrm>
            <a:off x="9432782" y="5801292"/>
            <a:ext cx="248876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800" dirty="0"/>
              <a:t>130</a:t>
            </a:r>
            <a:r>
              <a:rPr lang="ja-JP" altLang="en-US" sz="4800" dirty="0"/>
              <a:t>万円</a:t>
            </a:r>
          </a:p>
        </p:txBody>
      </p:sp>
      <p:sp>
        <p:nvSpPr>
          <p:cNvPr id="35" name="四角形: 角を丸くする 34">
            <a:extLst>
              <a:ext uri="{FF2B5EF4-FFF2-40B4-BE49-F238E27FC236}">
                <a16:creationId xmlns:a16="http://schemas.microsoft.com/office/drawing/2014/main" id="{8737F4F3-A2F9-1883-321B-7653F1A93D9E}"/>
              </a:ext>
            </a:extLst>
          </p:cNvPr>
          <p:cNvSpPr/>
          <p:nvPr/>
        </p:nvSpPr>
        <p:spPr>
          <a:xfrm>
            <a:off x="9432782" y="2957323"/>
            <a:ext cx="2357438" cy="6050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四角形: 角を丸くする 35">
            <a:extLst>
              <a:ext uri="{FF2B5EF4-FFF2-40B4-BE49-F238E27FC236}">
                <a16:creationId xmlns:a16="http://schemas.microsoft.com/office/drawing/2014/main" id="{A970D72D-1081-B53A-2A0F-CF97B055C92C}"/>
              </a:ext>
            </a:extLst>
          </p:cNvPr>
          <p:cNvSpPr/>
          <p:nvPr/>
        </p:nvSpPr>
        <p:spPr>
          <a:xfrm>
            <a:off x="9455801" y="5914276"/>
            <a:ext cx="2357438" cy="605027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A9DD3D95-D8E3-06E0-71A7-BF6755442EDC}"/>
              </a:ext>
            </a:extLst>
          </p:cNvPr>
          <p:cNvSpPr txBox="1"/>
          <p:nvPr/>
        </p:nvSpPr>
        <p:spPr>
          <a:xfrm>
            <a:off x="1275466" y="3701427"/>
            <a:ext cx="886865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800" b="1" dirty="0"/>
              <a:t>会社を給料平均だけで選ぶ？</a:t>
            </a:r>
          </a:p>
        </p:txBody>
      </p:sp>
    </p:spTree>
    <p:extLst>
      <p:ext uri="{BB962C8B-B14F-4D97-AF65-F5344CB8AC3E}">
        <p14:creationId xmlns:p14="http://schemas.microsoft.com/office/powerpoint/2010/main" val="3820596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9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5" grpId="0" animBg="1"/>
      <p:bldP spid="36" grpId="0" animBg="1"/>
      <p:bldP spid="3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4ADF4102-528D-9331-5923-9B80E7D5463B}"/>
              </a:ext>
            </a:extLst>
          </p:cNvPr>
          <p:cNvSpPr txBox="1"/>
          <p:nvPr/>
        </p:nvSpPr>
        <p:spPr>
          <a:xfrm>
            <a:off x="533324" y="3083753"/>
            <a:ext cx="30331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平均だけ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1E589B3-6071-52A5-F641-A5CCDF6CBD4C}"/>
              </a:ext>
            </a:extLst>
          </p:cNvPr>
          <p:cNvSpPr txBox="1"/>
          <p:nvPr/>
        </p:nvSpPr>
        <p:spPr>
          <a:xfrm>
            <a:off x="809625" y="4276428"/>
            <a:ext cx="857856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〇〇だけで考えるのやめて</a:t>
            </a: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DB22C084-8C73-58F2-BA1A-CD254540C3FD}"/>
              </a:ext>
            </a:extLst>
          </p:cNvPr>
          <p:cNvSpPr txBox="1">
            <a:spLocks/>
          </p:cNvSpPr>
          <p:nvPr/>
        </p:nvSpPr>
        <p:spPr>
          <a:xfrm>
            <a:off x="6863748" y="874273"/>
            <a:ext cx="2760118" cy="1139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/>
              <a:t>最頻値</a:t>
            </a: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8156A5C1-5A82-E675-46E0-660F0BA4BB94}"/>
              </a:ext>
            </a:extLst>
          </p:cNvPr>
          <p:cNvSpPr txBox="1">
            <a:spLocks/>
          </p:cNvSpPr>
          <p:nvPr/>
        </p:nvSpPr>
        <p:spPr>
          <a:xfrm>
            <a:off x="6975508" y="683175"/>
            <a:ext cx="22622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400" dirty="0"/>
              <a:t>さいひんち</a:t>
            </a:r>
            <a:endParaRPr lang="en-US" altLang="ja-JP" sz="24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F4C10200-6FE5-0039-7EBD-F33FCA3406DB}"/>
              </a:ext>
            </a:extLst>
          </p:cNvPr>
          <p:cNvSpPr/>
          <p:nvPr/>
        </p:nvSpPr>
        <p:spPr>
          <a:xfrm>
            <a:off x="533324" y="306960"/>
            <a:ext cx="9542106" cy="227461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EAE70488-93B4-856C-64C6-24857ADEC375}"/>
              </a:ext>
            </a:extLst>
          </p:cNvPr>
          <p:cNvSpPr txBox="1">
            <a:spLocks/>
          </p:cNvSpPr>
          <p:nvPr/>
        </p:nvSpPr>
        <p:spPr>
          <a:xfrm>
            <a:off x="1054582" y="5045869"/>
            <a:ext cx="10444480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目的に合わせて上手に使おう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238E8C6C-61D7-3527-1321-9C176C72734B}"/>
              </a:ext>
            </a:extLst>
          </p:cNvPr>
          <p:cNvSpPr txBox="1">
            <a:spLocks/>
          </p:cNvSpPr>
          <p:nvPr/>
        </p:nvSpPr>
        <p:spPr>
          <a:xfrm>
            <a:off x="669854" y="808747"/>
            <a:ext cx="3131331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平均値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D8C7DEE3-A6A6-C4BD-62C9-80A7D8D7734B}"/>
              </a:ext>
            </a:extLst>
          </p:cNvPr>
          <p:cNvSpPr txBox="1">
            <a:spLocks/>
          </p:cNvSpPr>
          <p:nvPr/>
        </p:nvSpPr>
        <p:spPr>
          <a:xfrm>
            <a:off x="3801184" y="805912"/>
            <a:ext cx="2587398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中央値</a:t>
            </a:r>
          </a:p>
        </p:txBody>
      </p:sp>
      <p:sp>
        <p:nvSpPr>
          <p:cNvPr id="10" name="字幕 2">
            <a:extLst>
              <a:ext uri="{FF2B5EF4-FFF2-40B4-BE49-F238E27FC236}">
                <a16:creationId xmlns:a16="http://schemas.microsoft.com/office/drawing/2014/main" id="{35D980B1-5404-572D-AE6B-CB80F982D586}"/>
              </a:ext>
            </a:extLst>
          </p:cNvPr>
          <p:cNvSpPr txBox="1">
            <a:spLocks/>
          </p:cNvSpPr>
          <p:nvPr/>
        </p:nvSpPr>
        <p:spPr>
          <a:xfrm>
            <a:off x="3912944" y="683175"/>
            <a:ext cx="23638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ちゅうおうち</a:t>
            </a:r>
            <a:endParaRPr lang="en-US" altLang="ja-JP" dirty="0"/>
          </a:p>
        </p:txBody>
      </p:sp>
      <p:sp>
        <p:nvSpPr>
          <p:cNvPr id="11" name="字幕 2">
            <a:extLst>
              <a:ext uri="{FF2B5EF4-FFF2-40B4-BE49-F238E27FC236}">
                <a16:creationId xmlns:a16="http://schemas.microsoft.com/office/drawing/2014/main" id="{70038300-6E99-BFBD-53BB-A37EC1C5BC30}"/>
              </a:ext>
            </a:extLst>
          </p:cNvPr>
          <p:cNvSpPr txBox="1">
            <a:spLocks/>
          </p:cNvSpPr>
          <p:nvPr/>
        </p:nvSpPr>
        <p:spPr>
          <a:xfrm>
            <a:off x="1145020" y="641219"/>
            <a:ext cx="218099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へいきんち</a:t>
            </a:r>
            <a:endParaRPr lang="en-US" altLang="ja-JP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B449954-F664-AFBA-94EC-3D3F254FCAAA}"/>
              </a:ext>
            </a:extLst>
          </p:cNvPr>
          <p:cNvSpPr txBox="1"/>
          <p:nvPr/>
        </p:nvSpPr>
        <p:spPr>
          <a:xfrm>
            <a:off x="3603582" y="3106764"/>
            <a:ext cx="30331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中央値だけ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9F22058-72FA-9F34-5B99-FD3AF4D3CC1A}"/>
              </a:ext>
            </a:extLst>
          </p:cNvPr>
          <p:cNvSpPr txBox="1"/>
          <p:nvPr/>
        </p:nvSpPr>
        <p:spPr>
          <a:xfrm>
            <a:off x="7374755" y="3083752"/>
            <a:ext cx="303317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400" b="1" dirty="0"/>
              <a:t>最頻値だけ</a:t>
            </a:r>
          </a:p>
        </p:txBody>
      </p:sp>
    </p:spTree>
    <p:extLst>
      <p:ext uri="{BB962C8B-B14F-4D97-AF65-F5344CB8AC3E}">
        <p14:creationId xmlns:p14="http://schemas.microsoft.com/office/powerpoint/2010/main" val="420199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CB68EFA-26A1-451F-B50A-356C0AC2884D}"/>
              </a:ext>
            </a:extLst>
          </p:cNvPr>
          <p:cNvSpPr txBox="1">
            <a:spLocks/>
          </p:cNvSpPr>
          <p:nvPr/>
        </p:nvSpPr>
        <p:spPr>
          <a:xfrm>
            <a:off x="394396" y="807332"/>
            <a:ext cx="295469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代表</a:t>
            </a:r>
            <a:endParaRPr lang="en-US" altLang="ja-JP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7A300D1-5A5E-4167-AE14-44D3B89EFB10}"/>
              </a:ext>
            </a:extLst>
          </p:cNvPr>
          <p:cNvSpPr txBox="1">
            <a:spLocks/>
          </p:cNvSpPr>
          <p:nvPr/>
        </p:nvSpPr>
        <p:spPr>
          <a:xfrm>
            <a:off x="3269778" y="687710"/>
            <a:ext cx="7151132" cy="118662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そのことがよくできる人</a:t>
            </a:r>
            <a:endParaRPr lang="en-US" altLang="ja-JP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EB3B804D-1031-49A6-8393-AFDBC592D702}"/>
              </a:ext>
            </a:extLst>
          </p:cNvPr>
          <p:cNvSpPr txBox="1">
            <a:spLocks/>
          </p:cNvSpPr>
          <p:nvPr/>
        </p:nvSpPr>
        <p:spPr>
          <a:xfrm>
            <a:off x="2562207" y="820014"/>
            <a:ext cx="128140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＝</a:t>
            </a:r>
            <a:endParaRPr lang="en-US" altLang="ja-JP" dirty="0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8AD540C-D856-4648-B2FB-1E05B081F94C}"/>
              </a:ext>
            </a:extLst>
          </p:cNvPr>
          <p:cNvCxnSpPr>
            <a:cxnSpLocks/>
          </p:cNvCxnSpPr>
          <p:nvPr/>
        </p:nvCxnSpPr>
        <p:spPr>
          <a:xfrm>
            <a:off x="3628226" y="1874334"/>
            <a:ext cx="6593631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FFF2B252-8C89-4A65-9875-D783F10FC319}"/>
              </a:ext>
            </a:extLst>
          </p:cNvPr>
          <p:cNvGrpSpPr/>
          <p:nvPr/>
        </p:nvGrpSpPr>
        <p:grpSpPr>
          <a:xfrm>
            <a:off x="4452769" y="886210"/>
            <a:ext cx="4944544" cy="1385067"/>
            <a:chOff x="4075454" y="1147182"/>
            <a:chExt cx="6036148" cy="1690847"/>
          </a:xfrm>
        </p:grpSpPr>
        <p:cxnSp>
          <p:nvCxnSpPr>
            <p:cNvPr id="49" name="直線コネクタ 48">
              <a:extLst>
                <a:ext uri="{FF2B5EF4-FFF2-40B4-BE49-F238E27FC236}">
                  <a16:creationId xmlns:a16="http://schemas.microsoft.com/office/drawing/2014/main" id="{B4298783-0EF8-4C96-87F9-320313922DF4}"/>
                </a:ext>
              </a:extLst>
            </p:cNvPr>
            <p:cNvCxnSpPr/>
            <p:nvPr/>
          </p:nvCxnSpPr>
          <p:spPr>
            <a:xfrm>
              <a:off x="4209994" y="1147182"/>
              <a:ext cx="5901608" cy="16065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2775A03D-4ED7-4173-AB53-217ADB781EFB}"/>
                </a:ext>
              </a:extLst>
            </p:cNvPr>
            <p:cNvCxnSpPr>
              <a:cxnSpLocks/>
            </p:cNvCxnSpPr>
            <p:nvPr/>
          </p:nvCxnSpPr>
          <p:spPr>
            <a:xfrm rot="-1800000">
              <a:off x="4075454" y="1231488"/>
              <a:ext cx="5901608" cy="16065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タイトル 1">
            <a:extLst>
              <a:ext uri="{FF2B5EF4-FFF2-40B4-BE49-F238E27FC236}">
                <a16:creationId xmlns:a16="http://schemas.microsoft.com/office/drawing/2014/main" id="{96665883-F17D-455C-B203-43CD8350CFA9}"/>
              </a:ext>
            </a:extLst>
          </p:cNvPr>
          <p:cNvSpPr txBox="1">
            <a:spLocks/>
          </p:cNvSpPr>
          <p:nvPr/>
        </p:nvSpPr>
        <p:spPr>
          <a:xfrm>
            <a:off x="721205" y="3309228"/>
            <a:ext cx="3045825" cy="1093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代表値</a:t>
            </a: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6440BCC8-B405-4C29-96C2-3FC37FFBC478}"/>
              </a:ext>
            </a:extLst>
          </p:cNvPr>
          <p:cNvGrpSpPr/>
          <p:nvPr/>
        </p:nvGrpSpPr>
        <p:grpSpPr>
          <a:xfrm>
            <a:off x="4131811" y="3348217"/>
            <a:ext cx="4729923" cy="1324947"/>
            <a:chOff x="3237535" y="2800993"/>
            <a:chExt cx="6036148" cy="1690847"/>
          </a:xfrm>
        </p:grpSpPr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6E4DCB40-520E-4AF8-BEC8-D4C0D3A8D624}"/>
                </a:ext>
              </a:extLst>
            </p:cNvPr>
            <p:cNvCxnSpPr/>
            <p:nvPr/>
          </p:nvCxnSpPr>
          <p:spPr>
            <a:xfrm>
              <a:off x="3372075" y="2800993"/>
              <a:ext cx="5901608" cy="16065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BA385206-18CA-46B5-BC95-DCBEE93B393B}"/>
                </a:ext>
              </a:extLst>
            </p:cNvPr>
            <p:cNvCxnSpPr>
              <a:cxnSpLocks/>
            </p:cNvCxnSpPr>
            <p:nvPr/>
          </p:nvCxnSpPr>
          <p:spPr>
            <a:xfrm rot="-1800000">
              <a:off x="3237535" y="2885299"/>
              <a:ext cx="5901608" cy="16065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タイトル 1">
            <a:extLst>
              <a:ext uri="{FF2B5EF4-FFF2-40B4-BE49-F238E27FC236}">
                <a16:creationId xmlns:a16="http://schemas.microsoft.com/office/drawing/2014/main" id="{6D21BB14-B012-4027-BA77-4B9D61EC76F7}"/>
              </a:ext>
            </a:extLst>
          </p:cNvPr>
          <p:cNvSpPr txBox="1">
            <a:spLocks/>
          </p:cNvSpPr>
          <p:nvPr/>
        </p:nvSpPr>
        <p:spPr>
          <a:xfrm>
            <a:off x="3808193" y="3608597"/>
            <a:ext cx="5190798" cy="85732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一番いい値</a:t>
            </a:r>
          </a:p>
        </p:txBody>
      </p:sp>
      <p:sp>
        <p:nvSpPr>
          <p:cNvPr id="58" name="タイトル 1">
            <a:extLst>
              <a:ext uri="{FF2B5EF4-FFF2-40B4-BE49-F238E27FC236}">
                <a16:creationId xmlns:a16="http://schemas.microsoft.com/office/drawing/2014/main" id="{0A3AD17D-73D9-4C95-8DE8-D6E05E5DFC37}"/>
              </a:ext>
            </a:extLst>
          </p:cNvPr>
          <p:cNvSpPr txBox="1">
            <a:spLocks/>
          </p:cNvSpPr>
          <p:nvPr/>
        </p:nvSpPr>
        <p:spPr>
          <a:xfrm>
            <a:off x="3269778" y="3292564"/>
            <a:ext cx="128140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＝</a:t>
            </a:r>
            <a:endParaRPr lang="en-US" altLang="ja-JP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9946E06A-1D5E-463C-BF55-FAE77FF0A694}"/>
              </a:ext>
            </a:extLst>
          </p:cNvPr>
          <p:cNvSpPr txBox="1">
            <a:spLocks/>
          </p:cNvSpPr>
          <p:nvPr/>
        </p:nvSpPr>
        <p:spPr>
          <a:xfrm>
            <a:off x="1699098" y="5038361"/>
            <a:ext cx="8409213" cy="14244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算数で言う代表値とは</a:t>
            </a: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1B57DB9-9D79-4220-AB1F-78011456499A}"/>
              </a:ext>
            </a:extLst>
          </p:cNvPr>
          <p:cNvSpPr/>
          <p:nvPr/>
        </p:nvSpPr>
        <p:spPr>
          <a:xfrm>
            <a:off x="1699098" y="5346547"/>
            <a:ext cx="8409213" cy="1324947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600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  <p:bldP spid="52" grpId="0"/>
      <p:bldP spid="56" grpId="0"/>
      <p:bldP spid="58" grpId="0"/>
      <p:bldP spid="19" grpId="0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6CB68EFA-26A1-451F-B50A-356C0AC2884D}"/>
              </a:ext>
            </a:extLst>
          </p:cNvPr>
          <p:cNvSpPr txBox="1">
            <a:spLocks/>
          </p:cNvSpPr>
          <p:nvPr/>
        </p:nvSpPr>
        <p:spPr>
          <a:xfrm>
            <a:off x="2370140" y="5091613"/>
            <a:ext cx="295469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/>
              <a:t>代表値</a:t>
            </a:r>
            <a:endParaRPr lang="en-US" altLang="ja-JP" sz="5400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97A300D1-5A5E-4167-AE14-44D3B89EFB10}"/>
              </a:ext>
            </a:extLst>
          </p:cNvPr>
          <p:cNvSpPr txBox="1">
            <a:spLocks/>
          </p:cNvSpPr>
          <p:nvPr/>
        </p:nvSpPr>
        <p:spPr>
          <a:xfrm>
            <a:off x="5245522" y="4971991"/>
            <a:ext cx="5054074" cy="11866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/>
              <a:t>一番いい値</a:t>
            </a:r>
            <a:endParaRPr lang="en-US" altLang="ja-JP" sz="5400" dirty="0"/>
          </a:p>
        </p:txBody>
      </p:sp>
      <p:sp>
        <p:nvSpPr>
          <p:cNvPr id="12" name="タイトル 1">
            <a:extLst>
              <a:ext uri="{FF2B5EF4-FFF2-40B4-BE49-F238E27FC236}">
                <a16:creationId xmlns:a16="http://schemas.microsoft.com/office/drawing/2014/main" id="{EB3B804D-1031-49A6-8393-AFDBC592D702}"/>
              </a:ext>
            </a:extLst>
          </p:cNvPr>
          <p:cNvSpPr txBox="1">
            <a:spLocks/>
          </p:cNvSpPr>
          <p:nvPr/>
        </p:nvSpPr>
        <p:spPr>
          <a:xfrm>
            <a:off x="4629428" y="5152516"/>
            <a:ext cx="128140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＝</a:t>
            </a:r>
            <a:endParaRPr lang="en-US" altLang="ja-JP" dirty="0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8AD540C-D856-4648-B2FB-1E05B081F94C}"/>
              </a:ext>
            </a:extLst>
          </p:cNvPr>
          <p:cNvCxnSpPr>
            <a:cxnSpLocks/>
          </p:cNvCxnSpPr>
          <p:nvPr/>
        </p:nvCxnSpPr>
        <p:spPr>
          <a:xfrm>
            <a:off x="5930170" y="6060713"/>
            <a:ext cx="3861736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タイトル 1">
            <a:extLst>
              <a:ext uri="{FF2B5EF4-FFF2-40B4-BE49-F238E27FC236}">
                <a16:creationId xmlns:a16="http://schemas.microsoft.com/office/drawing/2014/main" id="{AECABC69-2D8F-4F8E-80A3-D519514FAFF5}"/>
              </a:ext>
            </a:extLst>
          </p:cNvPr>
          <p:cNvSpPr txBox="1">
            <a:spLocks/>
          </p:cNvSpPr>
          <p:nvPr/>
        </p:nvSpPr>
        <p:spPr>
          <a:xfrm>
            <a:off x="870423" y="317355"/>
            <a:ext cx="8409213" cy="14244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算数で言う代表値とは</a:t>
            </a: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7FB80511-EF50-448B-96FE-E0E62D7C243C}"/>
              </a:ext>
            </a:extLst>
          </p:cNvPr>
          <p:cNvSpPr txBox="1">
            <a:spLocks/>
          </p:cNvSpPr>
          <p:nvPr/>
        </p:nvSpPr>
        <p:spPr>
          <a:xfrm>
            <a:off x="3271707" y="2885680"/>
            <a:ext cx="8163504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65</a:t>
            </a:r>
            <a:r>
              <a:rPr lang="ja-JP" altLang="en-US" dirty="0"/>
              <a:t>　</a:t>
            </a:r>
            <a:r>
              <a:rPr lang="en-US" altLang="ja-JP" dirty="0"/>
              <a:t>72</a:t>
            </a:r>
            <a:r>
              <a:rPr lang="ja-JP" altLang="en-US" dirty="0"/>
              <a:t>　</a:t>
            </a:r>
            <a:r>
              <a:rPr lang="en-US" altLang="ja-JP" dirty="0"/>
              <a:t>82</a:t>
            </a:r>
            <a:r>
              <a:rPr lang="ja-JP" altLang="en-US" dirty="0"/>
              <a:t>　</a:t>
            </a:r>
            <a:r>
              <a:rPr lang="en-US" altLang="ja-JP" dirty="0"/>
              <a:t>93</a:t>
            </a:r>
            <a:r>
              <a:rPr lang="ja-JP" altLang="en-US" dirty="0"/>
              <a:t>　</a:t>
            </a:r>
            <a:r>
              <a:rPr lang="en-US" altLang="ja-JP" dirty="0"/>
              <a:t>98</a:t>
            </a:r>
          </a:p>
        </p:txBody>
      </p: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2195881C-5DA1-4D92-AB0C-367BC48BBF1B}"/>
              </a:ext>
            </a:extLst>
          </p:cNvPr>
          <p:cNvCxnSpPr>
            <a:cxnSpLocks/>
          </p:cNvCxnSpPr>
          <p:nvPr/>
        </p:nvCxnSpPr>
        <p:spPr>
          <a:xfrm>
            <a:off x="10052726" y="3891897"/>
            <a:ext cx="886406" cy="0"/>
          </a:xfrm>
          <a:prstGeom prst="line">
            <a:avLst/>
          </a:prstGeom>
          <a:ln w="76200">
            <a:solidFill>
              <a:srgbClr val="00B0F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39D0FF4E-64B3-4B1C-B0F7-ADD3ABD7A4BF}"/>
              </a:ext>
            </a:extLst>
          </p:cNvPr>
          <p:cNvCxnSpPr>
            <a:cxnSpLocks/>
          </p:cNvCxnSpPr>
          <p:nvPr/>
        </p:nvCxnSpPr>
        <p:spPr>
          <a:xfrm flipV="1">
            <a:off x="8321040" y="4138208"/>
            <a:ext cx="1574077" cy="10633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C9C5644A-32E4-4614-B25E-CF0D6B2104BC}"/>
              </a:ext>
            </a:extLst>
          </p:cNvPr>
          <p:cNvGrpSpPr/>
          <p:nvPr/>
        </p:nvGrpSpPr>
        <p:grpSpPr>
          <a:xfrm>
            <a:off x="9909658" y="3094048"/>
            <a:ext cx="1124336" cy="1017037"/>
            <a:chOff x="9895117" y="3340359"/>
            <a:chExt cx="1124336" cy="1017037"/>
          </a:xfrm>
        </p:grpSpPr>
        <p:cxnSp>
          <p:nvCxnSpPr>
            <p:cNvPr id="38" name="直線コネクタ 37">
              <a:extLst>
                <a:ext uri="{FF2B5EF4-FFF2-40B4-BE49-F238E27FC236}">
                  <a16:creationId xmlns:a16="http://schemas.microsoft.com/office/drawing/2014/main" id="{E65B18A0-FFD4-4AF4-A53B-26EB316BF5E5}"/>
                </a:ext>
              </a:extLst>
            </p:cNvPr>
            <p:cNvCxnSpPr/>
            <p:nvPr/>
          </p:nvCxnSpPr>
          <p:spPr>
            <a:xfrm flipH="1">
              <a:off x="10038185" y="3340359"/>
              <a:ext cx="813317" cy="10170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290D87D5-4DB6-49FC-86B5-1254AD0D224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95117" y="3443302"/>
              <a:ext cx="1124336" cy="9140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A7432350-AEAA-4F87-976F-867ED8562AF8}"/>
              </a:ext>
            </a:extLst>
          </p:cNvPr>
          <p:cNvCxnSpPr>
            <a:cxnSpLocks/>
          </p:cNvCxnSpPr>
          <p:nvPr/>
        </p:nvCxnSpPr>
        <p:spPr>
          <a:xfrm>
            <a:off x="5730240" y="2049994"/>
            <a:ext cx="1107440" cy="111206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>
            <a:extLst>
              <a:ext uri="{FF2B5EF4-FFF2-40B4-BE49-F238E27FC236}">
                <a16:creationId xmlns:a16="http://schemas.microsoft.com/office/drawing/2014/main" id="{F66FCF2F-8BC7-47B3-8276-81A1F9B4FBEF}"/>
              </a:ext>
            </a:extLst>
          </p:cNvPr>
          <p:cNvSpPr/>
          <p:nvPr/>
        </p:nvSpPr>
        <p:spPr>
          <a:xfrm>
            <a:off x="6751243" y="2974465"/>
            <a:ext cx="1124336" cy="11243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BEC658F3-1DE6-407F-8A51-01C2E5242BB9}"/>
              </a:ext>
            </a:extLst>
          </p:cNvPr>
          <p:cNvSpPr/>
          <p:nvPr/>
        </p:nvSpPr>
        <p:spPr>
          <a:xfrm>
            <a:off x="870423" y="625541"/>
            <a:ext cx="8409213" cy="1324947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DA88B03F-2453-421A-856C-7CBAB776A25D}"/>
              </a:ext>
            </a:extLst>
          </p:cNvPr>
          <p:cNvGrpSpPr/>
          <p:nvPr/>
        </p:nvGrpSpPr>
        <p:grpSpPr>
          <a:xfrm>
            <a:off x="7210391" y="5227993"/>
            <a:ext cx="1124336" cy="1017037"/>
            <a:chOff x="9895117" y="3340359"/>
            <a:chExt cx="1124336" cy="1017037"/>
          </a:xfrm>
        </p:grpSpPr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A95A6711-3EB6-4766-AE24-53399D70C4DD}"/>
                </a:ext>
              </a:extLst>
            </p:cNvPr>
            <p:cNvCxnSpPr/>
            <p:nvPr/>
          </p:nvCxnSpPr>
          <p:spPr>
            <a:xfrm flipH="1">
              <a:off x="10038185" y="3340359"/>
              <a:ext cx="813317" cy="10170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5C83F8EC-C949-4AB4-A320-66B2547B95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95117" y="3443302"/>
              <a:ext cx="1124336" cy="9140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E0BA93E-9084-448A-8B93-1F831D2C0C15}"/>
              </a:ext>
            </a:extLst>
          </p:cNvPr>
          <p:cNvSpPr txBox="1">
            <a:spLocks/>
          </p:cNvSpPr>
          <p:nvPr/>
        </p:nvSpPr>
        <p:spPr>
          <a:xfrm>
            <a:off x="1833153" y="2322428"/>
            <a:ext cx="3682318" cy="6129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dirty="0"/>
              <a:t>テストの点数</a:t>
            </a:r>
            <a:endParaRPr lang="en-US" altLang="ja-JP" sz="4000" dirty="0"/>
          </a:p>
        </p:txBody>
      </p:sp>
    </p:spTree>
    <p:extLst>
      <p:ext uri="{BB962C8B-B14F-4D97-AF65-F5344CB8AC3E}">
        <p14:creationId xmlns:p14="http://schemas.microsoft.com/office/powerpoint/2010/main" val="3330646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2" grpId="0"/>
      <p:bldP spid="21" grpId="0"/>
      <p:bldP spid="31" grpId="0"/>
      <p:bldP spid="46" grpId="0" animBg="1"/>
      <p:bldP spid="47" grpId="0" animBg="1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>
            <a:extLst>
              <a:ext uri="{FF2B5EF4-FFF2-40B4-BE49-F238E27FC236}">
                <a16:creationId xmlns:a16="http://schemas.microsoft.com/office/drawing/2014/main" id="{AECABC69-2D8F-4F8E-80A3-D519514FAFF5}"/>
              </a:ext>
            </a:extLst>
          </p:cNvPr>
          <p:cNvSpPr txBox="1">
            <a:spLocks/>
          </p:cNvSpPr>
          <p:nvPr/>
        </p:nvSpPr>
        <p:spPr>
          <a:xfrm>
            <a:off x="341595" y="73668"/>
            <a:ext cx="8409213" cy="100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算数で言う代表値とは</a:t>
            </a: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E55DA3C6-32D9-403C-9408-B038B2795127}"/>
              </a:ext>
            </a:extLst>
          </p:cNvPr>
          <p:cNvSpPr txBox="1">
            <a:spLocks/>
          </p:cNvSpPr>
          <p:nvPr/>
        </p:nvSpPr>
        <p:spPr>
          <a:xfrm>
            <a:off x="4006934" y="5446674"/>
            <a:ext cx="3045825" cy="10930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/>
              <a:t>代表値</a:t>
            </a:r>
          </a:p>
        </p:txBody>
      </p: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1461C360-8A9A-45E4-82F8-F2A4C038084F}"/>
              </a:ext>
            </a:extLst>
          </p:cNvPr>
          <p:cNvGrpSpPr/>
          <p:nvPr/>
        </p:nvGrpSpPr>
        <p:grpSpPr>
          <a:xfrm>
            <a:off x="7134075" y="5614725"/>
            <a:ext cx="3648266" cy="1021953"/>
            <a:chOff x="3237535" y="2800993"/>
            <a:chExt cx="6036148" cy="1690847"/>
          </a:xfrm>
        </p:grpSpPr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AA4195B4-8A83-45F5-AD5E-32249C15036F}"/>
                </a:ext>
              </a:extLst>
            </p:cNvPr>
            <p:cNvCxnSpPr/>
            <p:nvPr/>
          </p:nvCxnSpPr>
          <p:spPr>
            <a:xfrm>
              <a:off x="3372075" y="2800993"/>
              <a:ext cx="5901608" cy="16065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EE165323-98AA-4D2B-B8E9-5492F45C51E1}"/>
                </a:ext>
              </a:extLst>
            </p:cNvPr>
            <p:cNvCxnSpPr>
              <a:cxnSpLocks/>
            </p:cNvCxnSpPr>
            <p:nvPr/>
          </p:nvCxnSpPr>
          <p:spPr>
            <a:xfrm rot="-1800000">
              <a:off x="3237535" y="2885299"/>
              <a:ext cx="5901608" cy="1606541"/>
            </a:xfrm>
            <a:prstGeom prst="line">
              <a:avLst/>
            </a:prstGeom>
            <a:ln w="762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タイトル 1">
            <a:extLst>
              <a:ext uri="{FF2B5EF4-FFF2-40B4-BE49-F238E27FC236}">
                <a16:creationId xmlns:a16="http://schemas.microsoft.com/office/drawing/2014/main" id="{4EE61A8D-354B-4964-8E9D-8F857FA28FAB}"/>
              </a:ext>
            </a:extLst>
          </p:cNvPr>
          <p:cNvSpPr txBox="1">
            <a:spLocks/>
          </p:cNvSpPr>
          <p:nvPr/>
        </p:nvSpPr>
        <p:spPr>
          <a:xfrm>
            <a:off x="6436495" y="5669340"/>
            <a:ext cx="5190798" cy="857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dirty="0"/>
              <a:t>一番いい値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F524D7A8-1FA0-4314-8418-FEDE32C6C176}"/>
              </a:ext>
            </a:extLst>
          </p:cNvPr>
          <p:cNvSpPr txBox="1">
            <a:spLocks/>
          </p:cNvSpPr>
          <p:nvPr/>
        </p:nvSpPr>
        <p:spPr>
          <a:xfrm>
            <a:off x="6166308" y="5479081"/>
            <a:ext cx="128140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＝</a:t>
            </a:r>
            <a:endParaRPr lang="en-US" altLang="ja-JP" dirty="0"/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E4D617C0-200A-48A3-AAEC-209526DC45CC}"/>
              </a:ext>
            </a:extLst>
          </p:cNvPr>
          <p:cNvSpPr txBox="1">
            <a:spLocks/>
          </p:cNvSpPr>
          <p:nvPr/>
        </p:nvSpPr>
        <p:spPr>
          <a:xfrm>
            <a:off x="731068" y="1287547"/>
            <a:ext cx="295469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代表値</a:t>
            </a:r>
            <a:endParaRPr lang="en-US" altLang="ja-JP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7A54A049-1D6C-45EB-AD9F-3E0F15502D5A}"/>
              </a:ext>
            </a:extLst>
          </p:cNvPr>
          <p:cNvSpPr txBox="1">
            <a:spLocks/>
          </p:cNvSpPr>
          <p:nvPr/>
        </p:nvSpPr>
        <p:spPr>
          <a:xfrm>
            <a:off x="3335963" y="2275119"/>
            <a:ext cx="8454274" cy="8823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（ふつうの値　標準の値）</a:t>
            </a:r>
            <a:endParaRPr lang="en-US" altLang="ja-JP" dirty="0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85ACBB0-1D04-4269-B6DB-6F33BCD019A2}"/>
              </a:ext>
            </a:extLst>
          </p:cNvPr>
          <p:cNvSpPr txBox="1">
            <a:spLocks/>
          </p:cNvSpPr>
          <p:nvPr/>
        </p:nvSpPr>
        <p:spPr>
          <a:xfrm>
            <a:off x="2898879" y="1300229"/>
            <a:ext cx="128140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＝</a:t>
            </a:r>
            <a:endParaRPr lang="en-US" altLang="ja-JP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4C59D5E-CD69-4A74-AC03-AAF76B1A49F4}"/>
              </a:ext>
            </a:extLst>
          </p:cNvPr>
          <p:cNvSpPr/>
          <p:nvPr/>
        </p:nvSpPr>
        <p:spPr>
          <a:xfrm>
            <a:off x="817229" y="1118011"/>
            <a:ext cx="10698157" cy="2038635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7859FFC3-3EA8-4BFC-B140-426C41A6F411}"/>
              </a:ext>
            </a:extLst>
          </p:cNvPr>
          <p:cNvSpPr txBox="1">
            <a:spLocks/>
          </p:cNvSpPr>
          <p:nvPr/>
        </p:nvSpPr>
        <p:spPr>
          <a:xfrm>
            <a:off x="5203590" y="4502485"/>
            <a:ext cx="1926675" cy="8342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400" dirty="0"/>
              <a:t>代表値</a:t>
            </a:r>
            <a:endParaRPr lang="en-US" altLang="ja-JP" sz="4400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AA86CF0-D403-4BA0-BC69-0769B974C8A6}"/>
              </a:ext>
            </a:extLst>
          </p:cNvPr>
          <p:cNvSpPr txBox="1">
            <a:spLocks/>
          </p:cNvSpPr>
          <p:nvPr/>
        </p:nvSpPr>
        <p:spPr>
          <a:xfrm>
            <a:off x="2157634" y="3326182"/>
            <a:ext cx="8163504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65</a:t>
            </a:r>
            <a:r>
              <a:rPr lang="ja-JP" altLang="en-US" dirty="0"/>
              <a:t>　</a:t>
            </a:r>
            <a:r>
              <a:rPr lang="en-US" altLang="ja-JP" dirty="0"/>
              <a:t>72</a:t>
            </a:r>
            <a:r>
              <a:rPr lang="ja-JP" altLang="en-US" dirty="0"/>
              <a:t>　</a:t>
            </a:r>
            <a:r>
              <a:rPr lang="en-US" altLang="ja-JP" dirty="0"/>
              <a:t>82</a:t>
            </a:r>
            <a:r>
              <a:rPr lang="ja-JP" altLang="en-US" dirty="0"/>
              <a:t>　</a:t>
            </a:r>
            <a:r>
              <a:rPr lang="en-US" altLang="ja-JP" dirty="0"/>
              <a:t>93</a:t>
            </a:r>
            <a:r>
              <a:rPr lang="ja-JP" altLang="en-US" dirty="0"/>
              <a:t>　</a:t>
            </a:r>
            <a:r>
              <a:rPr lang="en-US" altLang="ja-JP" dirty="0"/>
              <a:t>98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9754C7-CB34-41F6-B239-1BCEB94926F0}"/>
              </a:ext>
            </a:extLst>
          </p:cNvPr>
          <p:cNvGrpSpPr/>
          <p:nvPr/>
        </p:nvGrpSpPr>
        <p:grpSpPr>
          <a:xfrm>
            <a:off x="8856598" y="3434866"/>
            <a:ext cx="1124336" cy="1043182"/>
            <a:chOff x="8856598" y="3810038"/>
            <a:chExt cx="1124336" cy="1043182"/>
          </a:xfrm>
        </p:grpSpPr>
        <p:cxnSp>
          <p:nvCxnSpPr>
            <p:cNvPr id="27" name="直線コネクタ 26">
              <a:extLst>
                <a:ext uri="{FF2B5EF4-FFF2-40B4-BE49-F238E27FC236}">
                  <a16:creationId xmlns:a16="http://schemas.microsoft.com/office/drawing/2014/main" id="{4C591D6F-473E-431F-B2B7-6AD725AD88FE}"/>
                </a:ext>
              </a:extLst>
            </p:cNvPr>
            <p:cNvCxnSpPr/>
            <p:nvPr/>
          </p:nvCxnSpPr>
          <p:spPr>
            <a:xfrm flipH="1">
              <a:off x="8931061" y="3810038"/>
              <a:ext cx="813317" cy="1017037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コネクタ 27">
              <a:extLst>
                <a:ext uri="{FF2B5EF4-FFF2-40B4-BE49-F238E27FC236}">
                  <a16:creationId xmlns:a16="http://schemas.microsoft.com/office/drawing/2014/main" id="{688F21F7-2161-400B-B973-6A566EFEE04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56598" y="3939126"/>
              <a:ext cx="1124336" cy="91409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楕円 28">
            <a:extLst>
              <a:ext uri="{FF2B5EF4-FFF2-40B4-BE49-F238E27FC236}">
                <a16:creationId xmlns:a16="http://schemas.microsoft.com/office/drawing/2014/main" id="{4A0ED980-65BF-4E1B-868C-C69516C4B3DF}"/>
              </a:ext>
            </a:extLst>
          </p:cNvPr>
          <p:cNvSpPr/>
          <p:nvPr/>
        </p:nvSpPr>
        <p:spPr>
          <a:xfrm>
            <a:off x="5637170" y="3414967"/>
            <a:ext cx="1124336" cy="11243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4DEC3BFC-1939-4D43-93B3-74C5E36CDAC7}"/>
              </a:ext>
            </a:extLst>
          </p:cNvPr>
          <p:cNvSpPr txBox="1">
            <a:spLocks/>
          </p:cNvSpPr>
          <p:nvPr/>
        </p:nvSpPr>
        <p:spPr>
          <a:xfrm>
            <a:off x="3782726" y="1204518"/>
            <a:ext cx="7297831" cy="11866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資料の特徴を表す値</a:t>
            </a:r>
            <a:endParaRPr lang="en-US" altLang="ja-JP" dirty="0"/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0E8B9580-09A2-4CC2-A6F0-BBAA1002A300}"/>
              </a:ext>
            </a:extLst>
          </p:cNvPr>
          <p:cNvSpPr txBox="1">
            <a:spLocks/>
          </p:cNvSpPr>
          <p:nvPr/>
        </p:nvSpPr>
        <p:spPr>
          <a:xfrm>
            <a:off x="6096000" y="1186051"/>
            <a:ext cx="1871701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とくちょう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85843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8" grpId="0"/>
      <p:bldP spid="15" grpId="0"/>
      <p:bldP spid="16" grpId="0"/>
      <p:bldP spid="17" grpId="0"/>
      <p:bldP spid="19" grpId="0"/>
      <p:bldP spid="20" grpId="0"/>
      <p:bldP spid="2" grpId="0" animBg="1"/>
      <p:bldP spid="24" grpId="0"/>
      <p:bldP spid="29" grpId="0" animBg="1"/>
      <p:bldP spid="22" grpId="0"/>
      <p:bldP spid="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タイトル 1">
            <a:extLst>
              <a:ext uri="{FF2B5EF4-FFF2-40B4-BE49-F238E27FC236}">
                <a16:creationId xmlns:a16="http://schemas.microsoft.com/office/drawing/2014/main" id="{AECABC69-2D8F-4F8E-80A3-D519514FAFF5}"/>
              </a:ext>
            </a:extLst>
          </p:cNvPr>
          <p:cNvSpPr txBox="1">
            <a:spLocks/>
          </p:cNvSpPr>
          <p:nvPr/>
        </p:nvSpPr>
        <p:spPr>
          <a:xfrm>
            <a:off x="128128" y="-101338"/>
            <a:ext cx="8409213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算数で言う代表値とは</a:t>
            </a: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E4D617C0-200A-48A3-AAEC-209526DC45CC}"/>
              </a:ext>
            </a:extLst>
          </p:cNvPr>
          <p:cNvSpPr txBox="1">
            <a:spLocks/>
          </p:cNvSpPr>
          <p:nvPr/>
        </p:nvSpPr>
        <p:spPr>
          <a:xfrm>
            <a:off x="652109" y="1125473"/>
            <a:ext cx="295469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代表値</a:t>
            </a:r>
            <a:endParaRPr lang="en-US" altLang="ja-JP" dirty="0"/>
          </a:p>
        </p:txBody>
      </p:sp>
      <p:sp>
        <p:nvSpPr>
          <p:cNvPr id="19" name="タイトル 1">
            <a:extLst>
              <a:ext uri="{FF2B5EF4-FFF2-40B4-BE49-F238E27FC236}">
                <a16:creationId xmlns:a16="http://schemas.microsoft.com/office/drawing/2014/main" id="{7A54A049-1D6C-45EB-AD9F-3E0F15502D5A}"/>
              </a:ext>
            </a:extLst>
          </p:cNvPr>
          <p:cNvSpPr txBox="1">
            <a:spLocks/>
          </p:cNvSpPr>
          <p:nvPr/>
        </p:nvSpPr>
        <p:spPr>
          <a:xfrm>
            <a:off x="3024845" y="1964522"/>
            <a:ext cx="8498644" cy="118662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（ふつうの値　標準の値）</a:t>
            </a:r>
            <a:endParaRPr lang="en-US" altLang="ja-JP" dirty="0"/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85ACBB0-1D04-4269-B6DB-6F33BCD019A2}"/>
              </a:ext>
            </a:extLst>
          </p:cNvPr>
          <p:cNvSpPr txBox="1">
            <a:spLocks/>
          </p:cNvSpPr>
          <p:nvPr/>
        </p:nvSpPr>
        <p:spPr>
          <a:xfrm>
            <a:off x="2819920" y="1138155"/>
            <a:ext cx="1281402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＝</a:t>
            </a:r>
            <a:endParaRPr lang="en-US" altLang="ja-JP" dirty="0"/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54C59D5E-CD69-4A74-AC03-AAF76B1A49F4}"/>
              </a:ext>
            </a:extLst>
          </p:cNvPr>
          <p:cNvSpPr/>
          <p:nvPr/>
        </p:nvSpPr>
        <p:spPr>
          <a:xfrm>
            <a:off x="613547" y="1115939"/>
            <a:ext cx="10698157" cy="2209089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7859FFC3-3EA8-4BFC-B140-426C41A6F411}"/>
              </a:ext>
            </a:extLst>
          </p:cNvPr>
          <p:cNvSpPr txBox="1">
            <a:spLocks/>
          </p:cNvSpPr>
          <p:nvPr/>
        </p:nvSpPr>
        <p:spPr>
          <a:xfrm>
            <a:off x="-96446" y="3410102"/>
            <a:ext cx="3886249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代表値は</a:t>
            </a:r>
            <a:endParaRPr lang="en-US" altLang="ja-JP" dirty="0"/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FAA86CF0-D403-4BA0-BC69-0769B974C8A6}"/>
              </a:ext>
            </a:extLst>
          </p:cNvPr>
          <p:cNvSpPr txBox="1">
            <a:spLocks/>
          </p:cNvSpPr>
          <p:nvPr/>
        </p:nvSpPr>
        <p:spPr>
          <a:xfrm>
            <a:off x="3292100" y="3410103"/>
            <a:ext cx="8163504" cy="112572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65</a:t>
            </a:r>
            <a:r>
              <a:rPr lang="ja-JP" altLang="en-US" dirty="0"/>
              <a:t>　</a:t>
            </a:r>
            <a:r>
              <a:rPr lang="en-US" altLang="ja-JP" dirty="0"/>
              <a:t>72</a:t>
            </a:r>
            <a:r>
              <a:rPr lang="ja-JP" altLang="en-US" dirty="0"/>
              <a:t>　</a:t>
            </a:r>
            <a:r>
              <a:rPr lang="en-US" altLang="ja-JP" dirty="0"/>
              <a:t>82</a:t>
            </a:r>
            <a:r>
              <a:rPr lang="ja-JP" altLang="en-US" dirty="0"/>
              <a:t>　</a:t>
            </a:r>
            <a:r>
              <a:rPr lang="en-US" altLang="ja-JP" dirty="0"/>
              <a:t>93</a:t>
            </a:r>
            <a:r>
              <a:rPr lang="ja-JP" altLang="en-US" dirty="0"/>
              <a:t>　</a:t>
            </a:r>
            <a:r>
              <a:rPr lang="en-US" altLang="ja-JP" dirty="0"/>
              <a:t>98</a:t>
            </a:r>
          </a:p>
        </p:txBody>
      </p:sp>
      <p:sp>
        <p:nvSpPr>
          <p:cNvPr id="29" name="楕円 28">
            <a:extLst>
              <a:ext uri="{FF2B5EF4-FFF2-40B4-BE49-F238E27FC236}">
                <a16:creationId xmlns:a16="http://schemas.microsoft.com/office/drawing/2014/main" id="{4A0ED980-65BF-4E1B-868C-C69516C4B3DF}"/>
              </a:ext>
            </a:extLst>
          </p:cNvPr>
          <p:cNvSpPr/>
          <p:nvPr/>
        </p:nvSpPr>
        <p:spPr>
          <a:xfrm>
            <a:off x="6771636" y="3498888"/>
            <a:ext cx="1124336" cy="112433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73C4BD99-077C-4F3E-828D-4B262D957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09866" y="5649844"/>
            <a:ext cx="2989634" cy="1139987"/>
          </a:xfrm>
        </p:spPr>
        <p:txBody>
          <a:bodyPr/>
          <a:lstStyle/>
          <a:p>
            <a:r>
              <a:rPr kumimoji="1" lang="ja-JP" altLang="en-US" dirty="0"/>
              <a:t>平均値</a:t>
            </a:r>
          </a:p>
        </p:txBody>
      </p:sp>
      <p:sp>
        <p:nvSpPr>
          <p:cNvPr id="23" name="字幕 2">
            <a:extLst>
              <a:ext uri="{FF2B5EF4-FFF2-40B4-BE49-F238E27FC236}">
                <a16:creationId xmlns:a16="http://schemas.microsoft.com/office/drawing/2014/main" id="{3FCCBF74-F2C2-429C-A76B-784B1C36F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09169" y="5539634"/>
            <a:ext cx="2600528" cy="466109"/>
          </a:xfrm>
        </p:spPr>
        <p:txBody>
          <a:bodyPr/>
          <a:lstStyle/>
          <a:p>
            <a:r>
              <a:rPr kumimoji="1" lang="ja-JP" altLang="en-US" dirty="0"/>
              <a:t>へいきんち</a:t>
            </a:r>
            <a:endParaRPr kumimoji="1" lang="en-US" altLang="ja-JP" dirty="0"/>
          </a:p>
        </p:txBody>
      </p:sp>
      <p:sp>
        <p:nvSpPr>
          <p:cNvPr id="30" name="字幕 2">
            <a:extLst>
              <a:ext uri="{FF2B5EF4-FFF2-40B4-BE49-F238E27FC236}">
                <a16:creationId xmlns:a16="http://schemas.microsoft.com/office/drawing/2014/main" id="{CEF0A3EE-EF02-45E2-A440-20D8908C17D7}"/>
              </a:ext>
            </a:extLst>
          </p:cNvPr>
          <p:cNvSpPr txBox="1">
            <a:spLocks/>
          </p:cNvSpPr>
          <p:nvPr/>
        </p:nvSpPr>
        <p:spPr>
          <a:xfrm>
            <a:off x="2489539" y="5772689"/>
            <a:ext cx="2600528" cy="824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800" dirty="0"/>
              <a:t>これは</a:t>
            </a:r>
            <a:endParaRPr lang="en-US" altLang="ja-JP" sz="48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29ECD1BC-B3BA-458B-9708-26307DEEEBC1}"/>
              </a:ext>
            </a:extLst>
          </p:cNvPr>
          <p:cNvSpPr txBox="1">
            <a:spLocks/>
          </p:cNvSpPr>
          <p:nvPr/>
        </p:nvSpPr>
        <p:spPr>
          <a:xfrm>
            <a:off x="3628087" y="1138155"/>
            <a:ext cx="7297831" cy="11866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資料の特徴を表す値</a:t>
            </a:r>
            <a:endParaRPr lang="en-US" altLang="ja-JP" dirty="0"/>
          </a:p>
        </p:txBody>
      </p:sp>
      <p:sp>
        <p:nvSpPr>
          <p:cNvPr id="14" name="字幕 2">
            <a:extLst>
              <a:ext uri="{FF2B5EF4-FFF2-40B4-BE49-F238E27FC236}">
                <a16:creationId xmlns:a16="http://schemas.microsoft.com/office/drawing/2014/main" id="{FA71F8A8-74D1-4545-BD96-4AC1589D659A}"/>
              </a:ext>
            </a:extLst>
          </p:cNvPr>
          <p:cNvSpPr txBox="1">
            <a:spLocks/>
          </p:cNvSpPr>
          <p:nvPr/>
        </p:nvSpPr>
        <p:spPr>
          <a:xfrm>
            <a:off x="5962625" y="1125473"/>
            <a:ext cx="1871701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とくちょう</a:t>
            </a:r>
            <a:endParaRPr lang="en-US" altLang="ja-JP" dirty="0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AD883276-66B6-46B7-A6D4-D1C438D3F1D4}"/>
              </a:ext>
            </a:extLst>
          </p:cNvPr>
          <p:cNvSpPr txBox="1">
            <a:spLocks/>
          </p:cNvSpPr>
          <p:nvPr/>
        </p:nvSpPr>
        <p:spPr>
          <a:xfrm>
            <a:off x="234554" y="4388012"/>
            <a:ext cx="9138046" cy="1028778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dirty="0"/>
              <a:t>(65</a:t>
            </a:r>
            <a:r>
              <a:rPr lang="ja-JP" altLang="en-US" dirty="0"/>
              <a:t>＋</a:t>
            </a:r>
            <a:r>
              <a:rPr lang="en-US" altLang="ja-JP" dirty="0"/>
              <a:t>72</a:t>
            </a:r>
            <a:r>
              <a:rPr lang="ja-JP" altLang="en-US" dirty="0"/>
              <a:t>＋</a:t>
            </a:r>
            <a:r>
              <a:rPr lang="en-US" altLang="ja-JP" dirty="0"/>
              <a:t>82</a:t>
            </a:r>
            <a:r>
              <a:rPr lang="ja-JP" altLang="en-US" dirty="0"/>
              <a:t>＋</a:t>
            </a:r>
            <a:r>
              <a:rPr lang="en-US" altLang="ja-JP" dirty="0"/>
              <a:t>93</a:t>
            </a:r>
            <a:r>
              <a:rPr lang="ja-JP" altLang="en-US" dirty="0"/>
              <a:t>＋</a:t>
            </a:r>
            <a:r>
              <a:rPr lang="en-US" altLang="ja-JP" dirty="0"/>
              <a:t>98)÷5=82</a:t>
            </a:r>
          </a:p>
        </p:txBody>
      </p:sp>
    </p:spTree>
    <p:extLst>
      <p:ext uri="{BB962C8B-B14F-4D97-AF65-F5344CB8AC3E}">
        <p14:creationId xmlns:p14="http://schemas.microsoft.com/office/powerpoint/2010/main" val="304504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7" grpId="0"/>
      <p:bldP spid="19" grpId="0"/>
      <p:bldP spid="24" grpId="0"/>
      <p:bldP spid="25" grpId="0"/>
      <p:bldP spid="29" grpId="0" animBg="1"/>
      <p:bldP spid="22" grpId="0"/>
      <p:bldP spid="23" grpId="0" build="p"/>
      <p:bldP spid="30" grpId="0"/>
      <p:bldP spid="4" grpId="0"/>
      <p:bldP spid="14" grpId="0" build="p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9C32A-C6A2-42FD-A11C-6FF7BB987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8397" y="2759960"/>
            <a:ext cx="2760118" cy="1139987"/>
          </a:xfrm>
        </p:spPr>
        <p:txBody>
          <a:bodyPr/>
          <a:lstStyle/>
          <a:p>
            <a:r>
              <a:rPr kumimoji="1" lang="ja-JP" altLang="en-US" dirty="0"/>
              <a:t>最頻値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86EDCE3-B588-4362-AC8D-4D6775B09B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119" y="2637223"/>
            <a:ext cx="2262278" cy="466109"/>
          </a:xfrm>
        </p:spPr>
        <p:txBody>
          <a:bodyPr/>
          <a:lstStyle/>
          <a:p>
            <a:r>
              <a:rPr kumimoji="1" lang="ja-JP" altLang="en-US" dirty="0"/>
              <a:t>さいひんち</a:t>
            </a:r>
            <a:endParaRPr kumimoji="1" lang="en-US" altLang="ja-JP" dirty="0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70AD5DA0-6CB2-4C9C-A529-81E8CDC116F1}"/>
              </a:ext>
            </a:extLst>
          </p:cNvPr>
          <p:cNvSpPr/>
          <p:nvPr/>
        </p:nvSpPr>
        <p:spPr>
          <a:xfrm>
            <a:off x="1206429" y="2291694"/>
            <a:ext cx="9542106" cy="2274612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261E1F8-5625-4EA3-AFE0-23E5B39DE5C8}"/>
              </a:ext>
            </a:extLst>
          </p:cNvPr>
          <p:cNvSpPr txBox="1">
            <a:spLocks/>
          </p:cNvSpPr>
          <p:nvPr/>
        </p:nvSpPr>
        <p:spPr>
          <a:xfrm>
            <a:off x="659973" y="878690"/>
            <a:ext cx="8409213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算数で言う代表値には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14308B5A-BAF7-461C-9FCB-809B459A2FDC}"/>
              </a:ext>
            </a:extLst>
          </p:cNvPr>
          <p:cNvSpPr txBox="1">
            <a:spLocks/>
          </p:cNvSpPr>
          <p:nvPr/>
        </p:nvSpPr>
        <p:spPr>
          <a:xfrm>
            <a:off x="8162376" y="4736280"/>
            <a:ext cx="3808266" cy="11866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600" dirty="0"/>
              <a:t>がある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8004521B-285B-45A9-808A-326D98E90B49}"/>
              </a:ext>
            </a:extLst>
          </p:cNvPr>
          <p:cNvSpPr txBox="1">
            <a:spLocks/>
          </p:cNvSpPr>
          <p:nvPr/>
        </p:nvSpPr>
        <p:spPr>
          <a:xfrm>
            <a:off x="1206429" y="2762795"/>
            <a:ext cx="3131331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平均値</a:t>
            </a:r>
          </a:p>
        </p:txBody>
      </p:sp>
      <p:sp>
        <p:nvSpPr>
          <p:cNvPr id="16" name="タイトル 1">
            <a:extLst>
              <a:ext uri="{FF2B5EF4-FFF2-40B4-BE49-F238E27FC236}">
                <a16:creationId xmlns:a16="http://schemas.microsoft.com/office/drawing/2014/main" id="{D9BDFF7B-9A69-45D7-A042-D20ADC3AE82D}"/>
              </a:ext>
            </a:extLst>
          </p:cNvPr>
          <p:cNvSpPr txBox="1">
            <a:spLocks/>
          </p:cNvSpPr>
          <p:nvPr/>
        </p:nvSpPr>
        <p:spPr>
          <a:xfrm>
            <a:off x="4337759" y="2759960"/>
            <a:ext cx="2587398" cy="11399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中央値</a:t>
            </a:r>
          </a:p>
        </p:txBody>
      </p:sp>
      <p:sp>
        <p:nvSpPr>
          <p:cNvPr id="17" name="字幕 2">
            <a:extLst>
              <a:ext uri="{FF2B5EF4-FFF2-40B4-BE49-F238E27FC236}">
                <a16:creationId xmlns:a16="http://schemas.microsoft.com/office/drawing/2014/main" id="{4434B8E4-5562-44E2-99D9-FF9AF67BE7A6}"/>
              </a:ext>
            </a:extLst>
          </p:cNvPr>
          <p:cNvSpPr txBox="1">
            <a:spLocks/>
          </p:cNvSpPr>
          <p:nvPr/>
        </p:nvSpPr>
        <p:spPr>
          <a:xfrm>
            <a:off x="4449519" y="2637223"/>
            <a:ext cx="236387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ちゅうおうち</a:t>
            </a:r>
            <a:endParaRPr lang="en-US" altLang="ja-JP" dirty="0"/>
          </a:p>
        </p:txBody>
      </p:sp>
      <p:sp>
        <p:nvSpPr>
          <p:cNvPr id="18" name="字幕 2">
            <a:extLst>
              <a:ext uri="{FF2B5EF4-FFF2-40B4-BE49-F238E27FC236}">
                <a16:creationId xmlns:a16="http://schemas.microsoft.com/office/drawing/2014/main" id="{A4EA12B9-038C-4F06-91AE-BCE1122CC42E}"/>
              </a:ext>
            </a:extLst>
          </p:cNvPr>
          <p:cNvSpPr txBox="1">
            <a:spLocks/>
          </p:cNvSpPr>
          <p:nvPr/>
        </p:nvSpPr>
        <p:spPr>
          <a:xfrm>
            <a:off x="1681595" y="2595267"/>
            <a:ext cx="2180998" cy="466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へいきんち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1657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 animBg="1"/>
      <p:bldP spid="6" grpId="0"/>
      <p:bldP spid="9" grpId="0"/>
      <p:bldP spid="15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25F2F18-31BD-443E-943F-69491F3ED1C8}"/>
              </a:ext>
            </a:extLst>
          </p:cNvPr>
          <p:cNvSpPr txBox="1"/>
          <p:nvPr/>
        </p:nvSpPr>
        <p:spPr>
          <a:xfrm>
            <a:off x="333081" y="299729"/>
            <a:ext cx="1013546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グループの</a:t>
            </a:r>
            <a:r>
              <a:rPr lang="ja-JP" altLang="en-US" sz="4000" b="1" dirty="0">
                <a:latin typeface="Meiryo" panose="020B0604030504040204" pitchFamily="50" charset="-128"/>
                <a:ea typeface="Meiryo" panose="020B0604030504040204" pitchFamily="50" charset="-128"/>
              </a:rPr>
              <a:t>「資料の特徴」</a:t>
            </a:r>
            <a:endParaRPr lang="en-US" altLang="ja-JP" sz="4000" b="1" dirty="0"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4000" b="1" dirty="0"/>
              <a:t>　　　　　　　　　　　　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を表す数値を</a:t>
            </a:r>
            <a:endParaRPr lang="en-US" altLang="ja-JP" sz="40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  <p:sp>
        <p:nvSpPr>
          <p:cNvPr id="13" name="字幕 2">
            <a:extLst>
              <a:ext uri="{FF2B5EF4-FFF2-40B4-BE49-F238E27FC236}">
                <a16:creationId xmlns:a16="http://schemas.microsoft.com/office/drawing/2014/main" id="{50002783-87E5-40D2-98AB-8FC404058EC9}"/>
              </a:ext>
            </a:extLst>
          </p:cNvPr>
          <p:cNvSpPr txBox="1">
            <a:spLocks/>
          </p:cNvSpPr>
          <p:nvPr/>
        </p:nvSpPr>
        <p:spPr>
          <a:xfrm>
            <a:off x="3505633" y="1276564"/>
            <a:ext cx="2562808" cy="494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だいひょうち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字幕 2">
            <a:extLst>
              <a:ext uri="{FF2B5EF4-FFF2-40B4-BE49-F238E27FC236}">
                <a16:creationId xmlns:a16="http://schemas.microsoft.com/office/drawing/2014/main" id="{9BBB3A5F-8C00-4485-8279-5EB37D7ACFA9}"/>
              </a:ext>
            </a:extLst>
          </p:cNvPr>
          <p:cNvSpPr txBox="1">
            <a:spLocks/>
          </p:cNvSpPr>
          <p:nvPr/>
        </p:nvSpPr>
        <p:spPr>
          <a:xfrm>
            <a:off x="5642908" y="4071804"/>
            <a:ext cx="1913198" cy="4941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へいきん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A2574D-C39D-441C-B169-10F50AF8FA2B}"/>
              </a:ext>
            </a:extLst>
          </p:cNvPr>
          <p:cNvSpPr txBox="1"/>
          <p:nvPr/>
        </p:nvSpPr>
        <p:spPr>
          <a:xfrm>
            <a:off x="851241" y="2923302"/>
            <a:ext cx="1081463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一番よく使われるのが</a:t>
            </a:r>
            <a:endParaRPr lang="en-US" altLang="ja-JP" sz="54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5400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　　　　</a:t>
            </a:r>
            <a:r>
              <a:rPr lang="ja-JP" altLang="en-US" sz="5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　　</a:t>
            </a:r>
            <a:endParaRPr lang="en-US" altLang="ja-JP" sz="5400" b="0" i="0" dirty="0"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  <a:p>
            <a:r>
              <a:rPr lang="ja-JP" altLang="en-US" sz="5400" dirty="0">
                <a:latin typeface="Meiryo" panose="020B0604030504040204" pitchFamily="50" charset="-128"/>
                <a:ea typeface="Meiryo" panose="020B0604030504040204" pitchFamily="50" charset="-128"/>
              </a:rPr>
              <a:t>　　　　　　　　　　　　</a:t>
            </a:r>
            <a:r>
              <a:rPr lang="ja-JP" altLang="en-US" sz="5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です。</a:t>
            </a:r>
            <a:endParaRPr kumimoji="1" lang="ja-JP" altLang="en-US" sz="5400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958B0D-2507-462F-AD85-7BC3B6B24AEF}"/>
              </a:ext>
            </a:extLst>
          </p:cNvPr>
          <p:cNvSpPr txBox="1"/>
          <p:nvPr/>
        </p:nvSpPr>
        <p:spPr>
          <a:xfrm>
            <a:off x="3220287" y="1599863"/>
            <a:ext cx="37393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「</a:t>
            </a:r>
            <a:r>
              <a:rPr lang="ja-JP" altLang="en-US" sz="4800" b="1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代表値」</a:t>
            </a:r>
            <a:endParaRPr kumimoji="1" lang="ja-JP" altLang="en-US" sz="4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C781781-B96A-4F72-A427-6D72B86B28C7}"/>
              </a:ext>
            </a:extLst>
          </p:cNvPr>
          <p:cNvSpPr txBox="1"/>
          <p:nvPr/>
        </p:nvSpPr>
        <p:spPr>
          <a:xfrm>
            <a:off x="5643936" y="4400629"/>
            <a:ext cx="31535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6600" b="1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平均値</a:t>
            </a:r>
            <a:endParaRPr kumimoji="1" lang="ja-JP" altLang="en-US" sz="6600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64715D17-1966-4199-8D1E-71CE61C54AB1}"/>
              </a:ext>
            </a:extLst>
          </p:cNvPr>
          <p:cNvSpPr/>
          <p:nvPr/>
        </p:nvSpPr>
        <p:spPr>
          <a:xfrm>
            <a:off x="5204408" y="3921074"/>
            <a:ext cx="3261793" cy="1587551"/>
          </a:xfrm>
          <a:prstGeom prst="round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814C872-4D5E-4CCA-990C-5245315B24A2}"/>
              </a:ext>
            </a:extLst>
          </p:cNvPr>
          <p:cNvSpPr txBox="1">
            <a:spLocks/>
          </p:cNvSpPr>
          <p:nvPr/>
        </p:nvSpPr>
        <p:spPr>
          <a:xfrm>
            <a:off x="5809321" y="266278"/>
            <a:ext cx="5021239" cy="6872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000" b="1" dirty="0"/>
              <a:t>（ふつう　標準）</a:t>
            </a:r>
            <a:endParaRPr lang="en-US" altLang="ja-JP" sz="4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7E08A7-9A5D-4C07-B157-3A701F344C0F}"/>
              </a:ext>
            </a:extLst>
          </p:cNvPr>
          <p:cNvSpPr txBox="1"/>
          <p:nvPr/>
        </p:nvSpPr>
        <p:spPr>
          <a:xfrm>
            <a:off x="6353787" y="1656619"/>
            <a:ext cx="3191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と</a:t>
            </a:r>
            <a:r>
              <a:rPr lang="ja-JP" altLang="en-US" sz="4000" dirty="0">
                <a:latin typeface="Meiryo" panose="020B0604030504040204" pitchFamily="50" charset="-128"/>
                <a:ea typeface="Meiryo" panose="020B0604030504040204" pitchFamily="50" charset="-128"/>
              </a:rPr>
              <a:t>いい</a:t>
            </a:r>
            <a:r>
              <a:rPr lang="ja-JP" altLang="en-US" sz="40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ます。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368496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3" grpId="0"/>
      <p:bldP spid="7" grpId="0"/>
      <p:bldP spid="4" grpId="0"/>
      <p:bldP spid="5" grpId="0"/>
      <p:bldP spid="9" grpId="0"/>
      <p:bldP spid="6" grpId="0" animBg="1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2687</TotalTime>
  <Words>1767</Words>
  <Application>Microsoft Office PowerPoint</Application>
  <PresentationFormat>ワイド画面</PresentationFormat>
  <Paragraphs>383</Paragraphs>
  <Slides>36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36</vt:i4>
      </vt:variant>
    </vt:vector>
  </HeadingPairs>
  <TitlesOfParts>
    <vt:vector size="43" baseType="lpstr">
      <vt:lpstr>AR P浪漫明朝体U</vt:lpstr>
      <vt:lpstr>Meiryo</vt:lpstr>
      <vt:lpstr>游ゴシック</vt:lpstr>
      <vt:lpstr>Arial</vt:lpstr>
      <vt:lpstr>Calibri</vt:lpstr>
      <vt:lpstr>Calibri Light</vt:lpstr>
      <vt:lpstr>Office Theme</vt:lpstr>
      <vt:lpstr>資料の調べ方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平均値</vt:lpstr>
      <vt:lpstr>最頻値</vt:lpstr>
      <vt:lpstr>PowerPoint プレゼンテーション</vt:lpstr>
      <vt:lpstr>最頻値</vt:lpstr>
      <vt:lpstr>平均値</vt:lpstr>
      <vt:lpstr>PowerPoint プレゼンテーション</vt:lpstr>
      <vt:lpstr>平均値</vt:lpstr>
      <vt:lpstr>平均値</vt:lpstr>
      <vt:lpstr>平均値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へいきんち　　　ちゅうおうち</vt:lpstr>
      <vt:lpstr>さいひんち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平均値　中央値　最頻値</dc:title>
  <dc:creator>信也 高田</dc:creator>
  <cp:lastModifiedBy>T S</cp:lastModifiedBy>
  <cp:revision>161</cp:revision>
  <dcterms:created xsi:type="dcterms:W3CDTF">2020-08-14T00:13:58Z</dcterms:created>
  <dcterms:modified xsi:type="dcterms:W3CDTF">2023-05-09T11:57:01Z</dcterms:modified>
</cp:coreProperties>
</file>